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  <p:sldMasterId id="2147483680" r:id="rId4"/>
    <p:sldMasterId id="2147483692" r:id="rId5"/>
    <p:sldMasterId id="2147483706" r:id="rId6"/>
    <p:sldMasterId id="2147483719" r:id="rId7"/>
  </p:sldMasterIdLst>
  <p:notesMasterIdLst>
    <p:notesMasterId r:id="rId57"/>
  </p:notesMasterIdLst>
  <p:sldIdLst>
    <p:sldId id="352" r:id="rId8"/>
    <p:sldId id="354" r:id="rId9"/>
    <p:sldId id="261" r:id="rId10"/>
    <p:sldId id="264" r:id="rId11"/>
    <p:sldId id="311" r:id="rId12"/>
    <p:sldId id="259" r:id="rId13"/>
    <p:sldId id="297" r:id="rId14"/>
    <p:sldId id="262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307" r:id="rId23"/>
    <p:sldId id="306" r:id="rId24"/>
    <p:sldId id="308" r:id="rId25"/>
    <p:sldId id="309" r:id="rId26"/>
    <p:sldId id="293" r:id="rId27"/>
    <p:sldId id="268" r:id="rId28"/>
    <p:sldId id="267" r:id="rId29"/>
    <p:sldId id="266" r:id="rId30"/>
    <p:sldId id="356" r:id="rId31"/>
    <p:sldId id="269" r:id="rId32"/>
    <p:sldId id="357" r:id="rId33"/>
    <p:sldId id="270" r:id="rId34"/>
    <p:sldId id="358" r:id="rId35"/>
    <p:sldId id="359" r:id="rId36"/>
    <p:sldId id="331" r:id="rId37"/>
    <p:sldId id="344" r:id="rId38"/>
    <p:sldId id="345" r:id="rId39"/>
    <p:sldId id="336" r:id="rId40"/>
    <p:sldId id="346" r:id="rId41"/>
    <p:sldId id="338" r:id="rId42"/>
    <p:sldId id="339" r:id="rId43"/>
    <p:sldId id="341" r:id="rId44"/>
    <p:sldId id="342" r:id="rId45"/>
    <p:sldId id="355" r:id="rId46"/>
    <p:sldId id="343" r:id="rId47"/>
    <p:sldId id="347" r:id="rId48"/>
    <p:sldId id="334" r:id="rId49"/>
    <p:sldId id="353" r:id="rId50"/>
    <p:sldId id="337" r:id="rId51"/>
    <p:sldId id="348" r:id="rId52"/>
    <p:sldId id="316" r:id="rId53"/>
    <p:sldId id="350" r:id="rId54"/>
    <p:sldId id="351" r:id="rId55"/>
    <p:sldId id="314" r:id="rId5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941"/>
    <a:srgbClr val="A4D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94ECF5-D139-0485-ACFB-EE12971EDB4E}" v="2" dt="2020-07-19T09:55:57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0" autoAdjust="0"/>
    <p:restoredTop sz="94660"/>
  </p:normalViewPr>
  <p:slideViewPr>
    <p:cSldViewPr>
      <p:cViewPr varScale="1">
        <p:scale>
          <a:sx n="83" d="100"/>
          <a:sy n="83" d="100"/>
        </p:scale>
        <p:origin x="900" y="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9960-CFBB-46AE-8A15-7C1D30B6B2B6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97817-5BD3-4565-9C0B-F916FDC7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97817-5BD3-4565-9C0B-F916FDC7A8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23878"/>
            <a:ext cx="9144000" cy="517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41422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pic>
        <p:nvPicPr>
          <p:cNvPr id="1027" name="Picture 3" descr="G:\002-KIMS BUSINESS\007-02-Googleslidesppt\02-GSppt-Contents-Kim\20170429\07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42" y="310690"/>
            <a:ext cx="6414918" cy="325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2" name="Rectangle 1"/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 userDrawn="1"/>
        </p:nvSpPr>
        <p:spPr>
          <a:xfrm>
            <a:off x="3563888" y="1459377"/>
            <a:ext cx="3312127" cy="36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 userDrawn="1"/>
        </p:nvSpPr>
        <p:spPr>
          <a:xfrm>
            <a:off x="3563888" y="1963541"/>
            <a:ext cx="3672128" cy="36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entagon 8"/>
          <p:cNvSpPr/>
          <p:nvPr userDrawn="1"/>
        </p:nvSpPr>
        <p:spPr>
          <a:xfrm>
            <a:off x="3563888" y="2467705"/>
            <a:ext cx="4032128" cy="36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entagon 11"/>
          <p:cNvSpPr/>
          <p:nvPr userDrawn="1"/>
        </p:nvSpPr>
        <p:spPr>
          <a:xfrm>
            <a:off x="3563888" y="2947558"/>
            <a:ext cx="4392128" cy="36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40705"/>
            <a:ext cx="5218080" cy="26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6" y="1483269"/>
            <a:ext cx="2501783" cy="1849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43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361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131590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19" y="1237310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117462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5" y="1223182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64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1715444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343350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326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0"/>
            <a:ext cx="522007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2787774"/>
            <a:ext cx="288032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264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3291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07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525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8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8" y="2643759"/>
            <a:ext cx="4499992" cy="2499742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643759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550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91880" y="2571750"/>
            <a:ext cx="216024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2571750"/>
            <a:ext cx="349188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2561481"/>
            <a:ext cx="1740797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2561481"/>
            <a:ext cx="1752046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3857625"/>
            <a:ext cx="349188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214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267744" y="0"/>
            <a:ext cx="4608512" cy="51435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960B-6086-44A6-84B2-B7D5C2BA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4C75-B77A-4983-A13D-D4FC39A8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45B5-4A44-40D4-8880-ACA44CC1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EA17-E0A0-4F47-8331-374CA3327BAA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E1E92-2924-4194-A558-B3C00F7B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EB16-646E-4561-89E6-BF4EF521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2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00E2-0C93-4D66-BA42-7A7B32E36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E86A5-ABBC-4C3B-ACC4-9DB35A2B7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F248-815B-4FE7-9E30-D0972C84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AD2-7540-427D-BAF1-CC0D30E3FF34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3AC9-A5FD-4D21-B9F5-FEFE276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4303-6729-472B-B596-74304DFC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7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DD2A-8148-419F-B35C-6CC4EBC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1A9E6-8A53-4309-B658-C90A39A8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FD68-D8DD-493F-B848-F66EBB61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B4E3-9AB7-4EC7-9DFF-708504236CC3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4722-44AD-456B-AAC4-F1013B1E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8824-1473-45C9-BC84-FDA6ED8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83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267744" y="0"/>
            <a:ext cx="4608512" cy="51435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61135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347614"/>
            <a:ext cx="9144000" cy="2448272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7" y="2155604"/>
            <a:ext cx="4880973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7" y="2629180"/>
            <a:ext cx="488097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00E2-0C93-4D66-BA42-7A7B32E36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E86A5-ABBC-4C3B-ACC4-9DB35A2B7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F248-815B-4FE7-9E30-D0972C84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3AC9-A5FD-4D21-B9F5-FEFE276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4303-6729-472B-B596-74304DFC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41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AAFF-210F-4046-BC52-4AF175E5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223F-B76E-40DF-95DE-7C6479726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3B268-EDB7-4855-8221-8A9FF114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8FD9-A04C-497A-B6F2-76AC093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4CA3D-F040-4310-B242-5D836950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43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F3C1-7E52-4C8E-8FB2-8562D021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9D90-0137-4882-81A8-5915C4B01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07E1A-D835-4CE8-9537-6BD5B7C9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4B3CC-0E69-4F78-9E19-2D42728A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3D0-5C5A-49D5-80C6-66F65841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02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15E5-A4AE-4F09-A3FF-B67FCEB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AAFA-826D-4FCC-A413-D19D8F867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C4AF7-824A-406C-9322-ED0AAF7D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0C102-B6BD-4148-B088-E37EFB53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0405-FC2E-4A60-A1F3-C4470538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0BE1D-45AE-4D0F-AD86-0611ED5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9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73F8-9139-4211-A55F-1CEDB133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6A3C-7117-4C94-9C1A-96213269D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E4B45-7953-472A-98BB-50AB7C83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35634-0562-4DC9-B36B-2316FADB3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93341-1BB8-41ED-A6FE-E72964AD7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AA345-A433-41C1-9F7A-845FB61B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6FCC29-B56F-4434-B14C-920A505F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6EC39-C44E-40AD-93F3-4500CEB9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DD2A-8148-419F-B35C-6CC4EBC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1A9E6-8A53-4309-B658-C90A39A8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FD68-D8DD-493F-B848-F66EBB61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3B11-D120-458F-A0D7-ECDA910089AA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4722-44AD-456B-AAC4-F1013B1E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8824-1473-45C9-BC84-FDA6ED8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00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DC02-619D-438F-9FAB-7FC32CC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B4FB1-B945-4825-9598-AFE81BCB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FED3E-9B11-4CBD-9CFC-666EF391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4AB1A-8BD8-4058-9252-4B137E31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0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9A02C-B885-4263-9B21-7D4733FF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20977-FFA3-463D-8B18-59628184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DBB69-2DB2-47AB-8191-774D1435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31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E52B-F448-4F9E-BA76-64F15BFE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4C73-2FE7-45C1-9238-E0B692401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8E94F-EEE0-48C1-BEA9-61200504E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C00D-3A6D-47D3-A1EF-5635DBC4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F457-6B28-4501-9478-E3AE3DC3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880F-6C2D-47A1-8AAE-A1842610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29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E244-79DE-4DF1-AEA2-98EBE95F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E2AE5-27AC-4673-BC0B-809D58611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FDBBE-D3B4-4BEE-85F0-21C355100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ADEBB-783A-4046-B985-B5CF6DCA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D0DF4-F791-4B9B-8FD6-FD3AD23B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5D1BA-259D-47ED-B58B-1C6A8455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1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3EC-9A36-4E41-8BD4-0A6BE2F8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3EB1F-2CFA-4350-920E-580D368D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DC600-3C05-4889-B5A9-4B859358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CB8E4-29DC-457D-9F4E-E3CF0BDB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DE9A-1A53-4781-AE95-A79FA61D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65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36F6D-A433-466D-A281-67430E537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5A65B-C4B4-4126-9432-239CDD644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334A-956A-4F1A-82B0-C96AEB47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0AD98-CFDE-4DCC-A712-8951B5F6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E088A-A291-4B0B-ACEA-1D7D39AC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99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C54A-B525-44F4-B571-D60279B2B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A8CA-CDF8-41C4-92B3-F2A27F94B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3B01-E064-4C75-A017-2F7ECBB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ACAE-2628-4BEE-845B-A37FAD2714D7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CE145-4253-4A37-97D6-3014FADE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52B68-DD03-4943-B0AF-5C9878E6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303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D6C4-5D58-4373-9727-76CB886A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B1CC-1515-4DBA-80ED-A7FD62D15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B0F63-D1A5-4D56-A499-65AB9358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6415-6F96-46EA-82E2-969EA4B7062B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0ACBB-3B5B-4570-A6C9-42054591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DE2C-0AF0-4699-B3B2-ED0A6CA0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2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DD2A-8148-419F-B35C-6CC4EBC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1A9E6-8A53-4309-B658-C90A39A8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FD68-D8DD-493F-B848-F66EBB61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42A6-905A-4673-8A0C-362A2E48DEC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4722-44AD-456B-AAC4-F1013B1E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8824-1473-45C9-BC84-FDA6ED8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0964-4F1A-403B-BC7E-AB9E487E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8EB7-9D60-4098-8F60-6FA2E32B5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0C005-B0D7-4429-9CA2-FD113F9EB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3E66-357F-46D5-BEC0-CE80B5B9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5E120-8DD5-4FC8-B90B-6B2F61E644BD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87695-6AA6-43B0-B9A2-D50B3032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45015-F363-4C12-91E2-4C341155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162"/>
            <a:ext cx="2527764" cy="252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B268-7EA9-45AB-B96F-A01142EB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CBD3C-7FE3-43D2-A21E-227F89B08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8DCAF-8364-410A-A58F-B986B6172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1423A-C3A1-45E0-97A9-5124E079A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CF8A2-B180-4B82-9E05-DEDE473C3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CD8AE-0115-47BE-8868-CD5C5F09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DD06-06C3-4B76-92BC-B8984FD97D4F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51AC7-66EF-47DD-BA3E-4140624C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C227F-8D0D-413F-89F5-40F65C87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97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481F-667E-4DA8-B194-C6BD2B0A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4ED64-CFF5-4696-BEFB-A2B7B94C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4DE6-61FC-48D8-AB59-3FE5F6A4240D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CFE36-5DB0-4637-917B-163E65E4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D314C-9D18-48AF-82ED-8BE3C266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686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88196-CB4A-4222-8078-F2D5BE7D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3DE7-2CF9-44A6-B81C-808AC8630E8D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54BA3-2F85-4770-B140-8DDFEC33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5725-E8BB-420B-B942-E8B244DE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269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A4B8-C0EA-48E9-A1C0-59191735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4546A-9F73-4010-9A3A-63E51B7E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0337-CA5E-4D96-AA3E-1F573E17A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E1D90-F7C6-48C7-AC00-1BF27A3B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49CD-7751-41E4-92CE-31BF560880E3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3642D-6042-49B1-BCAF-A307F473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DF344-E71D-4391-A6A2-6A195E1C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368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D332-26EE-4E3B-A0EC-B08F59EF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43A09-2272-4DBB-B8C6-AA878A124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59D1E-932D-403A-8B6D-1AA5CFF21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42178-8E4C-482C-8DB3-7D7C9F93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7B0A-F73B-4DC5-B653-46A4891B0A6A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6985C-6BE8-44C3-AD98-60E8F95B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ECA4C-2BF2-4C6D-A4E3-1F8A7886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88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739B-50E2-4F2F-94F0-336BDCC0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6662E-4ACB-4872-94F0-EF041630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672FE-746B-448C-B902-3B560B7B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4D7A-05CC-438B-9F66-04872E6E59DC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1EED-D0FB-4BC6-9C0E-87B18DC2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C5DBE-914C-4741-B51A-9026C3F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17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E852-EE8C-4AFD-AA15-5D5AE531F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CDFFC-F610-4AF1-88EE-1C3DDA99F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8231-F6BF-4CFA-8EE2-11D5EF21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7278-6F8C-4163-8F0D-7A79DB0FF48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E7482-DAC3-4BE0-8D31-E314C3FD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35A80-93E7-4048-A100-C71B5E72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57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66511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162"/>
            <a:ext cx="2527764" cy="252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721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EF05-09B7-4EBF-9676-DBBC32F9A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738-57A3-43BF-9438-237C53576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6384-B87D-4304-91B3-F25C201C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8AB98-29DD-46C0-B5CA-51391C28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D10DB-4BC3-474A-8AE6-33EC548E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1325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04FF-4800-4655-B16E-B93B4C4A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B1ED-DE4B-4765-AA41-BD7D59A4A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FCCF1-B49A-47D7-AD84-63FFBA78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50823-029B-4A4D-897E-1E868866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ABF23-F20E-4963-B2AA-8F1F79D8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9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D4A9-33F8-4A25-89FE-B0228DA0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1B9EA-7F18-47C7-BA30-22BA5F17E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1D47-992B-4FBF-932F-9B5A698F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8DC0-A202-4DA3-8E66-CA2A9B6A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2F4A-C5A2-497A-B0E1-5EB05917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75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9906-BB1B-4870-A649-32D0286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5C592-98CC-4483-A901-0DBA67161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74A62-0259-4ACB-9C4D-115E2DEB3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BF99E-9A6C-49F0-B6C0-3C2F6DBE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AA658-688F-41DF-B175-CECADDDD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686EA-7CF9-4665-840A-5EEC7E3F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88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7873-7806-44D0-8685-2CDD9AF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E3793-A2E4-4729-97E8-0725FC4D8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267DD-7FA9-46C6-8E41-DF86FA29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E8D93-97EE-41CB-A144-F9231D921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28A40-8F14-49F6-8E65-3A27FCFC6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A45F0-E94C-4DD7-885D-B2D349EC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666AD-1F8F-4783-B9C2-BFDAB59A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69CBBD-246E-4E34-A833-95C746C6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022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27AB-18EB-4EBD-9C54-7941984E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BA625-E254-4375-BF24-03B40D39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94648-858E-413E-BE70-777409E3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24744-4B7A-4386-B2F9-F29A5C7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11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7516F-89BF-4D28-B3DC-E56FE103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F973A-390D-4192-BBD6-06875490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FE05-7F5A-4C3C-8418-51CD8866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803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B818-51DD-480F-B3C5-7047934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D5EC-C786-4ED8-AD95-72941C55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B2A24-3D11-4FE6-B456-3003B8055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5C589-364B-40F7-9462-D2F6F016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EDC91-E9A7-4860-BA60-5278DDB3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C883E-FD24-4C08-BD99-04C3D686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5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F606-2DF7-4EDC-8C6F-8521380A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9695C-AC5E-467D-A8EA-063D88931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75EB7-73B0-430D-BEEE-2AC997F16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CC91F-7A18-4590-9349-1C23430E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90E6F-C031-4A42-A74C-19980542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57EAD-5D39-4CC5-A7B6-592D2D31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853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90A0-2596-4E92-A206-21113C99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94A3B-7E92-487D-8490-D7FC57D04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9E1CD-2C03-4FB6-8B82-3A258B60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9402D-82BB-4522-B22C-684606F1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3D88C-DBCB-41CF-9833-150F44F4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069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30B72-B8B9-4A3E-9247-6956F15C5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B5251-3421-4A97-8C76-ACD0D3B8B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AC343-4849-4578-BCFD-3FED396B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6E85E-B4E5-4EFE-A4B7-A31EFD52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BEE74-9897-4B9B-8F20-0B6A582E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2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gradFill>
          <a:gsLst>
            <a:gs pos="0">
              <a:schemeClr val="bg1"/>
            </a:gs>
            <a:gs pos="100000">
              <a:schemeClr val="accent1">
                <a:tint val="23500"/>
                <a:satMod val="16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249853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9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9" y="2643759"/>
            <a:ext cx="4499992" cy="2499742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643759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6040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162"/>
            <a:ext cx="2527764" cy="252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621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831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gradFill>
          <a:gsLst>
            <a:gs pos="0">
              <a:schemeClr val="bg1"/>
            </a:gs>
            <a:gs pos="100000">
              <a:schemeClr val="accent1">
                <a:tint val="23500"/>
                <a:satMod val="16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850267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813934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31590"/>
            <a:ext cx="8928992" cy="38884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1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335357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2527876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3720395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166260" y="1335357"/>
            <a:ext cx="6977740" cy="10116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2166260" y="2527876"/>
            <a:ext cx="6977740" cy="10116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2166260" y="3720395"/>
            <a:ext cx="6977740" cy="10116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1335357"/>
            <a:ext cx="511906" cy="10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2527876"/>
            <a:ext cx="511906" cy="101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3720395"/>
            <a:ext cx="511906" cy="10116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1738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 userDrawn="1"/>
        </p:nvSpPr>
        <p:spPr>
          <a:xfrm>
            <a:off x="3563888" y="1459377"/>
            <a:ext cx="3312127" cy="36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 userDrawn="1"/>
        </p:nvSpPr>
        <p:spPr>
          <a:xfrm>
            <a:off x="3563888" y="1963541"/>
            <a:ext cx="3672128" cy="36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entagon 8"/>
          <p:cNvSpPr/>
          <p:nvPr userDrawn="1"/>
        </p:nvSpPr>
        <p:spPr>
          <a:xfrm>
            <a:off x="3563888" y="2467705"/>
            <a:ext cx="4032128" cy="36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entagon 11"/>
          <p:cNvSpPr/>
          <p:nvPr userDrawn="1"/>
        </p:nvSpPr>
        <p:spPr>
          <a:xfrm>
            <a:off x="3563888" y="2947558"/>
            <a:ext cx="4392128" cy="36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40705"/>
            <a:ext cx="5218080" cy="26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6" y="1483269"/>
            <a:ext cx="2501783" cy="1849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7002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1283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131590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19" y="1237310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117462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5" y="1223182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33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117069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1715444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343350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743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0"/>
            <a:ext cx="522007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2787774"/>
            <a:ext cx="288032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7589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3291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2496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1061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8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8" y="2643759"/>
            <a:ext cx="4499992" cy="2499742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643759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2267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91880" y="2571750"/>
            <a:ext cx="216024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2571750"/>
            <a:ext cx="349188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2561481"/>
            <a:ext cx="1740797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2561481"/>
            <a:ext cx="1752046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3857625"/>
            <a:ext cx="349188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9227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8815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960B-6086-44A6-84B2-B7D5C2BA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4C75-B77A-4983-A13D-D4FC39A8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45B5-4A44-40D4-8880-ACA44CC1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4568-7F3B-45FF-97E6-24353B27021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E1E92-2924-4194-A558-B3C00F7B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EB16-646E-4561-89E6-BF4EF521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29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00E2-0C93-4D66-BA42-7A7B32E36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E86A5-ABBC-4C3B-ACC4-9DB35A2B7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F248-815B-4FE7-9E30-D0972C84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3AC9-A5FD-4D21-B9F5-FEFE276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4303-6729-472B-B596-74304DFC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77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DD2A-8148-419F-B35C-6CC4EBCB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1A9E6-8A53-4309-B658-C90A39A8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FD68-D8DD-493F-B848-F66EBB61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42A6-905A-4673-8A0C-362A2E48DEC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4722-44AD-456B-AAC4-F1013B1E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8824-1473-45C9-BC84-FDA6ED8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31590"/>
            <a:ext cx="8928992" cy="38884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40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267744" y="0"/>
            <a:ext cx="4608512" cy="51435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0059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335357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2527876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3720395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166260" y="1335357"/>
            <a:ext cx="6977740" cy="10116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2166260" y="2527876"/>
            <a:ext cx="6977740" cy="10116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2166260" y="3720395"/>
            <a:ext cx="6977740" cy="10116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1335357"/>
            <a:ext cx="511906" cy="10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2527876"/>
            <a:ext cx="511906" cy="101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0" y="3720395"/>
            <a:ext cx="511906" cy="10116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 userDrawn="1"/>
        </p:nvGrpSpPr>
        <p:grpSpPr>
          <a:xfrm>
            <a:off x="2366" y="5048249"/>
            <a:ext cx="9141634" cy="105933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1" r:id="rId3"/>
    <p:sldLayoutId id="2147483661" r:id="rId4"/>
    <p:sldLayoutId id="2147483660" r:id="rId5"/>
    <p:sldLayoutId id="2147483655" r:id="rId6"/>
    <p:sldLayoutId id="2147483662" r:id="rId7"/>
    <p:sldLayoutId id="2147483663" r:id="rId8"/>
    <p:sldLayoutId id="2147483673" r:id="rId9"/>
    <p:sldLayoutId id="2147483665" r:id="rId10"/>
    <p:sldLayoutId id="2147483666" r:id="rId11"/>
    <p:sldLayoutId id="2147483667" r:id="rId12"/>
    <p:sldLayoutId id="2147483672" r:id="rId13"/>
    <p:sldLayoutId id="2147483668" r:id="rId14"/>
    <p:sldLayoutId id="2147483669" r:id="rId15"/>
    <p:sldLayoutId id="2147483656" r:id="rId16"/>
    <p:sldLayoutId id="2147483675" r:id="rId17"/>
    <p:sldLayoutId id="2147483676" r:id="rId18"/>
    <p:sldLayoutId id="2147483677" r:id="rId19"/>
    <p:sldLayoutId id="2147483679" r:id="rId2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48047-C172-465E-B721-CD7C3FE9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8CAE9-EE79-45CF-9D1D-F950EC55D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111C7-2296-417C-A82B-0320F9808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6B951-905E-4A15-BE6F-F17FF790D5E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D238-64AF-46FA-9C79-3288FA0FB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A510-B877-41A7-BBF7-7DB32AF4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2AA42-7599-4F16-B9A4-E4A123A72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99D83-F14B-4895-B963-ECF122C5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349CA-7D09-443C-B1DC-90840802A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ED994-AA2B-4B4C-A2D4-B3FF2834D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AB40-87B0-4CB4-8BE9-6B432B8FC5D1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C720-AFCC-4CBF-A31B-4B53C4AF4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8CAF-9291-4CCB-A06F-BD87C242B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06E0C-3CB7-4CF5-A457-9D447D75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6FA7D-F17C-4DB0-86DF-66DDCFD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B6FDD-290D-4948-B668-C187C6BBB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F5D5-1CB7-444B-AAB4-17A534878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BCC0B-4A8D-4577-9F4A-4B6C826379B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52B7-CEC7-4591-8523-390F16DBE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932F-D388-482F-9D5C-8B2FB99BB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01385-0939-409E-8FFB-3C95D76E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2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2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94.jpeg"/><Relationship Id="rId4" Type="http://schemas.openxmlformats.org/officeDocument/2006/relationships/image" Target="../media/image9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Placeholder 8" descr="A bowl of food&#10;&#10;Description automatically generated">
            <a:extLst>
              <a:ext uri="{FF2B5EF4-FFF2-40B4-BE49-F238E27FC236}">
                <a16:creationId xmlns:a16="http://schemas.microsoft.com/office/drawing/2014/main" id="{4A9B6980-6F07-40F3-AB87-59342C0BA42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2841"/>
          <a:stretch/>
        </p:blipFill>
        <p:spPr>
          <a:xfrm>
            <a:off x="2918165" y="737421"/>
            <a:ext cx="6225834" cy="4406079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11" name="Picture Placeholder 10" descr="A picture containing person, hand, holding, person&#10;&#10;Description automatically generated">
            <a:extLst>
              <a:ext uri="{FF2B5EF4-FFF2-40B4-BE49-F238E27FC236}">
                <a16:creationId xmlns:a16="http://schemas.microsoft.com/office/drawing/2014/main" id="{ADF3EA34-2A72-4902-A0FC-94CFACE74D3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 r="1" b="1"/>
          <a:stretch/>
        </p:blipFill>
        <p:spPr>
          <a:xfrm>
            <a:off x="200025" y="270017"/>
            <a:ext cx="4007104" cy="3339876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D62EDB-5FF6-49E3-BFE2-511B62E5B201}"/>
              </a:ext>
            </a:extLst>
          </p:cNvPr>
          <p:cNvSpPr txBox="1"/>
          <p:nvPr/>
        </p:nvSpPr>
        <p:spPr>
          <a:xfrm>
            <a:off x="-2" y="4457985"/>
            <a:ext cx="2918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CropMedic 2.0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69269-A5F0-42EB-A34C-20756F41564B}"/>
              </a:ext>
            </a:extLst>
          </p:cNvPr>
          <p:cNvSpPr txBox="1"/>
          <p:nvPr/>
        </p:nvSpPr>
        <p:spPr>
          <a:xfrm>
            <a:off x="5076056" y="411510"/>
            <a:ext cx="41044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A SMART PLANT DISORDER IDENTIFICATION SYSTEM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58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/>
          <a:p>
            <a:r>
              <a:rPr lang="en-US" altLang="ko-KR" sz="2800" b="1" dirty="0"/>
              <a:t>Building CNN Model</a:t>
            </a:r>
            <a:endParaRPr lang="ko-KR" alt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CA390-CA3B-4113-9104-B3291CCC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12" y="1260579"/>
            <a:ext cx="6737375" cy="289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06C657-2854-47BE-B67B-586B82D7F894}"/>
              </a:ext>
            </a:extLst>
          </p:cNvPr>
          <p:cNvSpPr/>
          <p:nvPr/>
        </p:nvSpPr>
        <p:spPr>
          <a:xfrm>
            <a:off x="499132" y="548859"/>
            <a:ext cx="2183120" cy="5760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32 Features Extract from the Input 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0B1281-809B-4282-856F-7386FD9312A9}"/>
              </a:ext>
            </a:extLst>
          </p:cNvPr>
          <p:cNvSpPr/>
          <p:nvPr/>
        </p:nvSpPr>
        <p:spPr>
          <a:xfrm>
            <a:off x="6300192" y="4324107"/>
            <a:ext cx="1728192" cy="5943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Dropout makes some neurons to relax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A57D8E-319E-4FC4-AAB6-E3DAAFF68258}"/>
              </a:ext>
            </a:extLst>
          </p:cNvPr>
          <p:cNvSpPr/>
          <p:nvPr/>
        </p:nvSpPr>
        <p:spPr>
          <a:xfrm>
            <a:off x="6444208" y="631055"/>
            <a:ext cx="2376264" cy="5458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ReLU</a:t>
            </a:r>
            <a:r>
              <a:rPr lang="en-US" sz="1100" b="1" dirty="0"/>
              <a:t> Rectified Linear activation to fire up neurons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3F5A-2D1E-439B-B657-83D2ECEF2403}"/>
              </a:ext>
            </a:extLst>
          </p:cNvPr>
          <p:cNvSpPr/>
          <p:nvPr/>
        </p:nvSpPr>
        <p:spPr>
          <a:xfrm>
            <a:off x="499132" y="4377783"/>
            <a:ext cx="1912628" cy="5943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Softmax</a:t>
            </a:r>
            <a:r>
              <a:rPr lang="en-US" sz="1200" b="1" dirty="0">
                <a:solidFill>
                  <a:schemeClr val="tx1"/>
                </a:solidFill>
              </a:rPr>
              <a:t> activation for probability results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4CE3AF-4A36-426C-9980-5414C7E56914}"/>
              </a:ext>
            </a:extLst>
          </p:cNvPr>
          <p:cNvSpPr/>
          <p:nvPr/>
        </p:nvSpPr>
        <p:spPr>
          <a:xfrm>
            <a:off x="6804278" y="2571749"/>
            <a:ext cx="2016194" cy="720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Flatten layer 4D array to 1D array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110823-788F-4E85-974D-BF3961487C0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90692" y="1124921"/>
            <a:ext cx="1469140" cy="652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1793BB-CFC4-46C2-866D-ED71D01B53B0}"/>
              </a:ext>
            </a:extLst>
          </p:cNvPr>
          <p:cNvCxnSpPr>
            <a:cxnSpLocks/>
          </p:cNvCxnSpPr>
          <p:nvPr/>
        </p:nvCxnSpPr>
        <p:spPr>
          <a:xfrm>
            <a:off x="7103740" y="1124921"/>
            <a:ext cx="0" cy="620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B2134F-60AF-4D4B-AA2E-D053A41BEF9A}"/>
              </a:ext>
            </a:extLst>
          </p:cNvPr>
          <p:cNvCxnSpPr>
            <a:cxnSpLocks/>
          </p:cNvCxnSpPr>
          <p:nvPr/>
        </p:nvCxnSpPr>
        <p:spPr>
          <a:xfrm flipH="1">
            <a:off x="3238088" y="3005680"/>
            <a:ext cx="3566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915679-5DCD-4BEA-A9EF-85495E96E34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11760" y="3882923"/>
            <a:ext cx="2736304" cy="792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413CE-F27F-469E-AF6F-26ED7DB507B6}"/>
              </a:ext>
            </a:extLst>
          </p:cNvPr>
          <p:cNvCxnSpPr>
            <a:cxnSpLocks/>
          </p:cNvCxnSpPr>
          <p:nvPr/>
        </p:nvCxnSpPr>
        <p:spPr>
          <a:xfrm flipH="1">
            <a:off x="3563888" y="3420561"/>
            <a:ext cx="2232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76ADDE-149B-44D7-969F-9F5277221D08}"/>
              </a:ext>
            </a:extLst>
          </p:cNvPr>
          <p:cNvCxnSpPr/>
          <p:nvPr/>
        </p:nvCxnSpPr>
        <p:spPr>
          <a:xfrm>
            <a:off x="5796136" y="3435846"/>
            <a:ext cx="144016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7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Visualization</a:t>
            </a:r>
            <a:r>
              <a:rPr lang="en-US" altLang="ko-KR" sz="2800" b="1" dirty="0"/>
              <a:t> of Images in every </a:t>
            </a:r>
            <a:r>
              <a:rPr lang="en-US" altLang="ko-KR" sz="2800" b="1" dirty="0">
                <a:solidFill>
                  <a:schemeClr val="tx1"/>
                </a:solidFill>
              </a:rPr>
              <a:t>layer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9F0D-C424-4C3B-A28E-FAB52F76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" y="555526"/>
            <a:ext cx="2813304" cy="151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6E576-F96C-4D07-A937-1014BFE1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61" y="836651"/>
            <a:ext cx="2839779" cy="151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F54B-5850-4744-8460-85C66CAB6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46" y="1131590"/>
            <a:ext cx="2948734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5CC0F-8353-474F-BE67-B9CBBFC83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66" y="1556731"/>
            <a:ext cx="2811130" cy="151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EDEFD-71C2-4350-9F49-BA198D7F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284" y="2751212"/>
            <a:ext cx="2198724" cy="2124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7913B-E6CC-470E-874B-E584070EF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236" y="2879234"/>
            <a:ext cx="2138924" cy="221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45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99B48-A8AA-4A9F-BFFB-F3604941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97744">
            <a:off x="400932" y="1852765"/>
            <a:ext cx="5258410" cy="271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51470"/>
            <a:ext cx="9144000" cy="576063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Training CNN with parameter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915CB9-454A-4BA2-A700-825CAD6E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776395"/>
            <a:ext cx="7466776" cy="143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B12D5-C3BA-4A50-A10E-D638B1E32CE3}"/>
              </a:ext>
            </a:extLst>
          </p:cNvPr>
          <p:cNvSpPr txBox="1"/>
          <p:nvPr/>
        </p:nvSpPr>
        <p:spPr>
          <a:xfrm>
            <a:off x="2771800" y="2279362"/>
            <a:ext cx="6372200" cy="2923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Adam optimizer is used with the learning rate = 0.001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E6426-EC3A-4FD7-82FD-6B95019669C7}"/>
              </a:ext>
            </a:extLst>
          </p:cNvPr>
          <p:cNvSpPr txBox="1"/>
          <p:nvPr/>
        </p:nvSpPr>
        <p:spPr>
          <a:xfrm>
            <a:off x="2771800" y="2711410"/>
            <a:ext cx="6372200" cy="2923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dirty="0" err="1"/>
              <a:t>Fit_generator</a:t>
            </a:r>
            <a:r>
              <a:rPr lang="en-US" sz="1300" dirty="0"/>
              <a:t> used to train the CNN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DBBBF-6302-487D-92A5-C9DECB7CDD3E}"/>
              </a:ext>
            </a:extLst>
          </p:cNvPr>
          <p:cNvSpPr txBox="1"/>
          <p:nvPr/>
        </p:nvSpPr>
        <p:spPr>
          <a:xfrm>
            <a:off x="4572000" y="4443958"/>
            <a:ext cx="4572000" cy="29238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Accuracy = 0.9746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0D84B-E274-4ECA-83F2-F0A957079CEE}"/>
              </a:ext>
            </a:extLst>
          </p:cNvPr>
          <p:cNvSpPr txBox="1"/>
          <p:nvPr/>
        </p:nvSpPr>
        <p:spPr>
          <a:xfrm>
            <a:off x="2771800" y="3142969"/>
            <a:ext cx="6372200" cy="2923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Metrics : Accuracy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5BC4C-76A8-4743-B942-7B57A93D13B7}"/>
              </a:ext>
            </a:extLst>
          </p:cNvPr>
          <p:cNvSpPr/>
          <p:nvPr/>
        </p:nvSpPr>
        <p:spPr>
          <a:xfrm rot="20832070">
            <a:off x="4871027" y="3892129"/>
            <a:ext cx="1009419" cy="212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8" grpId="0" animBg="1"/>
      <p:bldP spid="9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0"/>
            <a:ext cx="9144000" cy="559175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  <a:latin typeface="Algerian" panose="04020705040A02060702" pitchFamily="82" charset="0"/>
              </a:rPr>
              <a:t>Predictions</a:t>
            </a:r>
            <a:endParaRPr lang="ko-KR" altLang="en-US" sz="2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C9790-8568-4111-BAC9-C133C66F1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7780">
            <a:off x="721751" y="913380"/>
            <a:ext cx="4724754" cy="200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A7B23-FC43-4A29-AD14-130540E16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9501">
            <a:off x="3955986" y="1090908"/>
            <a:ext cx="5024193" cy="197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55C7E-26D1-44BA-BB56-2AFF60A36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543">
            <a:off x="655524" y="2870235"/>
            <a:ext cx="4342869" cy="191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DA7D3-7470-47A4-A3A0-955FDF3D6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53141">
            <a:off x="3910098" y="2575207"/>
            <a:ext cx="5052970" cy="188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rediction_01">
            <a:hlinkClick r:id="" action="ppaction://media"/>
            <a:extLst>
              <a:ext uri="{FF2B5EF4-FFF2-40B4-BE49-F238E27FC236}">
                <a16:creationId xmlns:a16="http://schemas.microsoft.com/office/drawing/2014/main" id="{ABEC76D0-A437-40BB-B8EC-C7C6A278E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52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633AC-3F11-4B69-8EC7-6CD6E64E1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45"/>
            <a:ext cx="2592288" cy="4885977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CCC1F763-DA8C-4570-A450-E591480C9977}"/>
              </a:ext>
            </a:extLst>
          </p:cNvPr>
          <p:cNvSpPr/>
          <p:nvPr/>
        </p:nvSpPr>
        <p:spPr>
          <a:xfrm rot="16200000">
            <a:off x="5739982" y="683689"/>
            <a:ext cx="1191184" cy="3383131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610D6-8179-4409-8E74-D6F11116C2F5}"/>
              </a:ext>
            </a:extLst>
          </p:cNvPr>
          <p:cNvSpPr txBox="1"/>
          <p:nvPr/>
        </p:nvSpPr>
        <p:spPr>
          <a:xfrm>
            <a:off x="5220072" y="2178759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User can select their role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5C97B-99F8-4610-893B-6FBDE514AFD8}"/>
              </a:ext>
            </a:extLst>
          </p:cNvPr>
          <p:cNvSpPr/>
          <p:nvPr/>
        </p:nvSpPr>
        <p:spPr>
          <a:xfrm>
            <a:off x="3837935" y="134045"/>
            <a:ext cx="4425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+mj-lt"/>
              </a:rPr>
              <a:t>Mobile App Interfaces</a:t>
            </a:r>
            <a:endParaRPr lang="ko-KR" alt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8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Up 4">
            <a:extLst>
              <a:ext uri="{FF2B5EF4-FFF2-40B4-BE49-F238E27FC236}">
                <a16:creationId xmlns:a16="http://schemas.microsoft.com/office/drawing/2014/main" id="{CCC1F763-DA8C-4570-A450-E591480C9977}"/>
              </a:ext>
            </a:extLst>
          </p:cNvPr>
          <p:cNvSpPr/>
          <p:nvPr/>
        </p:nvSpPr>
        <p:spPr>
          <a:xfrm rot="16200000">
            <a:off x="6012054" y="-152145"/>
            <a:ext cx="1191184" cy="4176465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610D6-8179-4409-8E74-D6F11116C2F5}"/>
              </a:ext>
            </a:extLst>
          </p:cNvPr>
          <p:cNvSpPr txBox="1"/>
          <p:nvPr/>
        </p:nvSpPr>
        <p:spPr>
          <a:xfrm>
            <a:off x="5076053" y="1729085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  <a:cs typeface="Times New Roman" panose="02020603050405020304" pitchFamily="18" charset="0"/>
              </a:rPr>
              <a:t>Ability to capture image of crop leaves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9B0D038-6328-45CF-8859-3ACD9AE40F4C}"/>
              </a:ext>
            </a:extLst>
          </p:cNvPr>
          <p:cNvSpPr/>
          <p:nvPr/>
        </p:nvSpPr>
        <p:spPr>
          <a:xfrm rot="16200000">
            <a:off x="6012062" y="1192919"/>
            <a:ext cx="1191184" cy="4176465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38FC1-FC2E-4D13-9C9B-B426F35521A5}"/>
              </a:ext>
            </a:extLst>
          </p:cNvPr>
          <p:cNvSpPr txBox="1"/>
          <p:nvPr/>
        </p:nvSpPr>
        <p:spPr>
          <a:xfrm>
            <a:off x="5095480" y="304458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  <a:cs typeface="Times New Roman" panose="02020603050405020304" pitchFamily="18" charset="0"/>
              </a:rPr>
              <a:t>Ability to upload images from the gallery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D919B-7826-40FA-9A2A-9F0FA5FBB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3478"/>
            <a:ext cx="2664296" cy="48965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2E15E7-36E6-49CD-922B-016660DA83B1}"/>
              </a:ext>
            </a:extLst>
          </p:cNvPr>
          <p:cNvSpPr/>
          <p:nvPr/>
        </p:nvSpPr>
        <p:spPr>
          <a:xfrm>
            <a:off x="3347864" y="4371950"/>
            <a:ext cx="360040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CAB79E-1C4D-4BA0-9845-59DF8092D567}"/>
              </a:ext>
            </a:extLst>
          </p:cNvPr>
          <p:cNvSpPr/>
          <p:nvPr/>
        </p:nvSpPr>
        <p:spPr>
          <a:xfrm>
            <a:off x="2339752" y="4371950"/>
            <a:ext cx="432048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3EA5F2-38D2-496C-A945-A4F276B31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0" y="100805"/>
            <a:ext cx="2410356" cy="4919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9FE12-3EA3-4C36-97EF-38ED03BFD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5" y="123478"/>
            <a:ext cx="2420793" cy="4919216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0274DB1A-AC3E-492A-95AC-D496B1FF6655}"/>
              </a:ext>
            </a:extLst>
          </p:cNvPr>
          <p:cNvSpPr/>
          <p:nvPr/>
        </p:nvSpPr>
        <p:spPr>
          <a:xfrm rot="16200000">
            <a:off x="7564758" y="1883249"/>
            <a:ext cx="1503317" cy="129614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2AFAD-3027-4E71-B7EA-ED8F5C3F0679}"/>
              </a:ext>
            </a:extLst>
          </p:cNvPr>
          <p:cNvSpPr txBox="1"/>
          <p:nvPr/>
        </p:nvSpPr>
        <p:spPr>
          <a:xfrm>
            <a:off x="8047803" y="2177378"/>
            <a:ext cx="844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Capture Images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F4C6B-7284-4308-B24B-98C39964F8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4" y="123478"/>
            <a:ext cx="262124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8B4753-16F7-4B00-BA46-8AC83C898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23478"/>
            <a:ext cx="2520280" cy="4896544"/>
          </a:xfrm>
          <a:prstGeom prst="rect">
            <a:avLst/>
          </a:prstGeom>
        </p:spPr>
      </p:pic>
      <p:pic>
        <p:nvPicPr>
          <p:cNvPr id="22" name="Picture 21" descr="A picture containing grass, photo, bird, sitting&#10;&#10;Description automatically generated">
            <a:extLst>
              <a:ext uri="{FF2B5EF4-FFF2-40B4-BE49-F238E27FC236}">
                <a16:creationId xmlns:a16="http://schemas.microsoft.com/office/drawing/2014/main" id="{71497FCA-036D-47DB-B608-427B8FCB2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3478"/>
            <a:ext cx="2664296" cy="4896544"/>
          </a:xfrm>
          <a:prstGeom prst="rect">
            <a:avLst/>
          </a:prstGeom>
        </p:spPr>
      </p:pic>
      <p:pic>
        <p:nvPicPr>
          <p:cNvPr id="24" name="Picture 23" descr="A picture containing green, small, sitting, flower&#10;&#10;Description automatically generated">
            <a:extLst>
              <a:ext uri="{FF2B5EF4-FFF2-40B4-BE49-F238E27FC236}">
                <a16:creationId xmlns:a16="http://schemas.microsoft.com/office/drawing/2014/main" id="{7B41736E-267A-4ADF-90F7-DA897DC44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3478"/>
            <a:ext cx="2592288" cy="4896544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0274DB1A-AC3E-492A-95AC-D496B1FF6655}"/>
              </a:ext>
            </a:extLst>
          </p:cNvPr>
          <p:cNvSpPr/>
          <p:nvPr/>
        </p:nvSpPr>
        <p:spPr>
          <a:xfrm rot="16200000">
            <a:off x="7528753" y="2216135"/>
            <a:ext cx="1791350" cy="108012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2AFAD-3027-4E71-B7EA-ED8F5C3F0679}"/>
              </a:ext>
            </a:extLst>
          </p:cNvPr>
          <p:cNvSpPr txBox="1"/>
          <p:nvPr/>
        </p:nvSpPr>
        <p:spPr>
          <a:xfrm>
            <a:off x="7847534" y="2510264"/>
            <a:ext cx="1225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Select From</a:t>
            </a:r>
          </a:p>
          <a:p>
            <a:pPr algn="ctr"/>
            <a:r>
              <a:rPr lang="en-US" sz="2000" dirty="0">
                <a:latin typeface="Agency FB" panose="020B0503020202020204" pitchFamily="34" charset="0"/>
              </a:rPr>
              <a:t> gallery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179567-68D9-49D8-A506-A4AF04405DC8}"/>
              </a:ext>
            </a:extLst>
          </p:cNvPr>
          <p:cNvSpPr/>
          <p:nvPr/>
        </p:nvSpPr>
        <p:spPr>
          <a:xfrm>
            <a:off x="1619672" y="4299942"/>
            <a:ext cx="504056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5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Up 16">
            <a:extLst>
              <a:ext uri="{FF2B5EF4-FFF2-40B4-BE49-F238E27FC236}">
                <a16:creationId xmlns:a16="http://schemas.microsoft.com/office/drawing/2014/main" id="{0274DB1A-AC3E-492A-95AC-D496B1FF6655}"/>
              </a:ext>
            </a:extLst>
          </p:cNvPr>
          <p:cNvSpPr/>
          <p:nvPr/>
        </p:nvSpPr>
        <p:spPr>
          <a:xfrm rot="16200000">
            <a:off x="7248352" y="2245196"/>
            <a:ext cx="2376264" cy="1200027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2AFAD-3027-4E71-B7EA-ED8F5C3F0679}"/>
              </a:ext>
            </a:extLst>
          </p:cNvPr>
          <p:cNvSpPr txBox="1"/>
          <p:nvPr/>
        </p:nvSpPr>
        <p:spPr>
          <a:xfrm>
            <a:off x="7836469" y="2427734"/>
            <a:ext cx="1319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Able to Crop  the selected    Image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CB06183-E9F4-448A-9935-65141A2C4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3478"/>
            <a:ext cx="2592289" cy="4896544"/>
          </a:xfrm>
          <a:prstGeom prst="rect">
            <a:avLst/>
          </a:prstGeom>
        </p:spPr>
      </p:pic>
      <p:pic>
        <p:nvPicPr>
          <p:cNvPr id="5" name="Picture 4" descr="A picture containing indoor, monitor, sitting, sign&#10;&#10;Description automatically generated">
            <a:extLst>
              <a:ext uri="{FF2B5EF4-FFF2-40B4-BE49-F238E27FC236}">
                <a16:creationId xmlns:a16="http://schemas.microsoft.com/office/drawing/2014/main" id="{A73B5BAE-F2BA-4E51-AAFE-45AFDB0B7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123478"/>
            <a:ext cx="2544388" cy="4896544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D5D85D4-91AD-4D3C-A88D-2BF5C07B3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23478"/>
            <a:ext cx="266174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small, sitting, flower&#10;&#10;Description automatically generated">
            <a:extLst>
              <a:ext uri="{FF2B5EF4-FFF2-40B4-BE49-F238E27FC236}">
                <a16:creationId xmlns:a16="http://schemas.microsoft.com/office/drawing/2014/main" id="{7B41736E-267A-4ADF-90F7-DA897DC449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2592288" cy="4896544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0274DB1A-AC3E-492A-95AC-D496B1FF6655}"/>
              </a:ext>
            </a:extLst>
          </p:cNvPr>
          <p:cNvSpPr/>
          <p:nvPr/>
        </p:nvSpPr>
        <p:spPr>
          <a:xfrm rot="16200000">
            <a:off x="6912261" y="1023573"/>
            <a:ext cx="1296145" cy="2952331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2AFAD-3027-4E71-B7EA-ED8F5C3F0679}"/>
              </a:ext>
            </a:extLst>
          </p:cNvPr>
          <p:cNvSpPr txBox="1"/>
          <p:nvPr/>
        </p:nvSpPr>
        <p:spPr>
          <a:xfrm>
            <a:off x="6660232" y="2315656"/>
            <a:ext cx="2352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Analyze Nutrient deficiency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1CF1F-24D1-4D67-8CDB-B75A8A08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23478"/>
            <a:ext cx="268773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23479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378"/>
            <a:r>
              <a:rPr lang="en-US" sz="3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Research Problem</a:t>
            </a:r>
          </a:p>
        </p:txBody>
      </p:sp>
      <p:sp>
        <p:nvSpPr>
          <p:cNvPr id="2" name="Block Arc 1"/>
          <p:cNvSpPr/>
          <p:nvPr/>
        </p:nvSpPr>
        <p:spPr>
          <a:xfrm>
            <a:off x="0" y="1239926"/>
            <a:ext cx="3384376" cy="3384376"/>
          </a:xfrm>
          <a:prstGeom prst="blockArc">
            <a:avLst>
              <a:gd name="adj1" fmla="val 16173554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black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2341374" y="1238008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6" name="Diamond 5"/>
          <p:cNvSpPr/>
          <p:nvPr/>
        </p:nvSpPr>
        <p:spPr>
          <a:xfrm>
            <a:off x="2909950" y="1814071"/>
            <a:ext cx="526508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2909950" y="3470256"/>
            <a:ext cx="526508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341374" y="4043013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3085536" y="2642164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7" y="1336114"/>
            <a:ext cx="33171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Agriculture’s contribution to global GDP [1]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6289" y="1316595"/>
            <a:ext cx="136815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39.4%</a:t>
            </a:r>
            <a:r>
              <a:rPr lang="en-US" altLang="ko-KR" sz="1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 </a:t>
            </a:r>
            <a:endParaRPr lang="ko-KR" altLang="en-US" sz="1200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8065" y="1987163"/>
            <a:ext cx="3317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Agriculture’s contribution to global export market [1]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5898" y="2017386"/>
            <a:ext cx="13681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43% </a:t>
            </a: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0807" y="2694674"/>
            <a:ext cx="3317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Agriculture production loss due to plant diseases [2]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1111" y="2718176"/>
            <a:ext cx="13681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42% </a:t>
            </a: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48065" y="3356856"/>
            <a:ext cx="3317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Leading cause of plant diseases is nutrition deficiency [3]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2053" y="3381709"/>
            <a:ext cx="13681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7" y="4027065"/>
            <a:ext cx="3317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Feasible smart solution for early detection of nutrition deficiencies recommending accurate chemical remedies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3848" y="4082499"/>
            <a:ext cx="13681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2458848" y="1301206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1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030704" y="1877270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2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206289" y="2705362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3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030703" y="3533455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4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2467228" y="4104364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5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30" name="Frame 17">
            <a:extLst>
              <a:ext uri="{FF2B5EF4-FFF2-40B4-BE49-F238E27FC236}">
                <a16:creationId xmlns:a16="http://schemas.microsoft.com/office/drawing/2014/main" id="{E32B04B2-2CE8-4FF6-BBE3-A5759D261DF0}"/>
              </a:ext>
            </a:extLst>
          </p:cNvPr>
          <p:cNvSpPr/>
          <p:nvPr/>
        </p:nvSpPr>
        <p:spPr>
          <a:xfrm>
            <a:off x="4200258" y="3430507"/>
            <a:ext cx="371742" cy="274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1" name="Chord 14">
            <a:extLst>
              <a:ext uri="{FF2B5EF4-FFF2-40B4-BE49-F238E27FC236}">
                <a16:creationId xmlns:a16="http://schemas.microsoft.com/office/drawing/2014/main" id="{EC0A258D-6F29-402C-A70B-103D063BA746}"/>
              </a:ext>
            </a:extLst>
          </p:cNvPr>
          <p:cNvSpPr/>
          <p:nvPr/>
        </p:nvSpPr>
        <p:spPr>
          <a:xfrm>
            <a:off x="3709923" y="4131296"/>
            <a:ext cx="281188" cy="27173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ko-KR" altLang="en-US" sz="1350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26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1510"/>
            <a:ext cx="9144000" cy="576064"/>
          </a:xfrm>
        </p:spPr>
        <p:txBody>
          <a:bodyPr/>
          <a:lstStyle/>
          <a:p>
            <a:r>
              <a:rPr lang="en-US" altLang="ko-KR" b="1" dirty="0"/>
              <a:t>Next steps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1197498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80174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962850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8972" y="2264192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Connect the trained model with our mobile app – Backend Development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8972" y="3075806"/>
            <a:ext cx="585150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Connect the mobile app with the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CloudStore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 and store the captured/ uploaded images into the Cloud.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8972" y="4091746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Integrating the System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F94E4-AB72-4F11-8946-6EF5E1DC3F3E}"/>
              </a:ext>
            </a:extLst>
          </p:cNvPr>
          <p:cNvSpPr txBox="1"/>
          <p:nvPr/>
        </p:nvSpPr>
        <p:spPr>
          <a:xfrm>
            <a:off x="2968972" y="1452578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Collect the datasets for NPK in cash crops and do prediction using this model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6C2F-1FD9-4883-A837-A9B0E2762A30}"/>
              </a:ext>
            </a:extLst>
          </p:cNvPr>
          <p:cNvSpPr txBox="1"/>
          <p:nvPr/>
        </p:nvSpPr>
        <p:spPr>
          <a:xfrm>
            <a:off x="1187624" y="3845526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1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5DDBF-47B9-46CA-AA11-F164DA71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 TWO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561B3-7155-4CF8-9EFD-FB69CE0E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Degree of Nutrient Deficiency and Recommendation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Solution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33C71-B40A-4BAC-BFEC-3593550A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0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249-6BC5-4001-8B68-D39A75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3" y="785491"/>
            <a:ext cx="6192689" cy="994172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Solution implementation</a:t>
            </a:r>
            <a:endParaRPr lang="en-US" sz="3600" b="1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CEBD1D7-3F38-4B17-8E46-7B937FEC88BB}"/>
              </a:ext>
            </a:extLst>
          </p:cNvPr>
          <p:cNvSpPr/>
          <p:nvPr/>
        </p:nvSpPr>
        <p:spPr>
          <a:xfrm>
            <a:off x="3781574" y="2729186"/>
            <a:ext cx="4030785" cy="778669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Century" panose="02040604050505020304" pitchFamily="18" charset="0"/>
              </a:rPr>
              <a:t>        Identify extent of nutrition deficiency by           implementing a Mask RCNN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106FD4E-51A8-49AF-ADA6-6C74B5908AB1}"/>
              </a:ext>
            </a:extLst>
          </p:cNvPr>
          <p:cNvSpPr/>
          <p:nvPr/>
        </p:nvSpPr>
        <p:spPr>
          <a:xfrm>
            <a:off x="3781575" y="3737298"/>
            <a:ext cx="4030786" cy="778669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latin typeface="Centaur" panose="02030504050205020304" pitchFamily="18" charset="0"/>
                <a:cs typeface="Times New Roman" panose="02020603050405020304" pitchFamily="18" charset="0"/>
              </a:rPr>
              <a:t>Integrate it to the main application and other components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F70675-B071-495B-81E6-EFAA2CED91D9}"/>
              </a:ext>
            </a:extLst>
          </p:cNvPr>
          <p:cNvGrpSpPr/>
          <p:nvPr/>
        </p:nvGrpSpPr>
        <p:grpSpPr>
          <a:xfrm>
            <a:off x="7956376" y="1"/>
            <a:ext cx="1077996" cy="3448449"/>
            <a:chOff x="2015424" y="889633"/>
            <a:chExt cx="1437328" cy="4597932"/>
          </a:xfrm>
          <a:solidFill>
            <a:schemeClr val="accent3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463F7-8F46-46A5-B652-13F68A49938B}"/>
                </a:ext>
              </a:extLst>
            </p:cNvPr>
            <p:cNvSpPr/>
            <p:nvPr/>
          </p:nvSpPr>
          <p:spPr>
            <a:xfrm>
              <a:off x="2700593" y="889633"/>
              <a:ext cx="72000" cy="3046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25" dirty="0"/>
            </a:p>
          </p:txBody>
        </p:sp>
        <p:sp>
          <p:nvSpPr>
            <p:cNvPr id="12" name="Rounded Rectangle 51">
              <a:extLst>
                <a:ext uri="{FF2B5EF4-FFF2-40B4-BE49-F238E27FC236}">
                  <a16:creationId xmlns:a16="http://schemas.microsoft.com/office/drawing/2014/main" id="{47514A5C-8C35-4464-BD7F-E28977954724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19FA3B-AA49-492B-A0D9-0559DF07C455}"/>
              </a:ext>
            </a:extLst>
          </p:cNvPr>
          <p:cNvSpPr txBox="1"/>
          <p:nvPr/>
        </p:nvSpPr>
        <p:spPr>
          <a:xfrm>
            <a:off x="3525921" y="2905949"/>
            <a:ext cx="585926" cy="4154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5C1B9-A811-4723-B7A2-686D6971D30C}"/>
              </a:ext>
            </a:extLst>
          </p:cNvPr>
          <p:cNvSpPr txBox="1"/>
          <p:nvPr/>
        </p:nvSpPr>
        <p:spPr>
          <a:xfrm>
            <a:off x="3525921" y="3895799"/>
            <a:ext cx="585926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43D7A7-ADF7-4A67-8A50-281CD6E071A8}"/>
              </a:ext>
            </a:extLst>
          </p:cNvPr>
          <p:cNvGrpSpPr/>
          <p:nvPr/>
        </p:nvGrpSpPr>
        <p:grpSpPr>
          <a:xfrm>
            <a:off x="6655902" y="1"/>
            <a:ext cx="572232" cy="1837388"/>
            <a:chOff x="1591607" y="-20084"/>
            <a:chExt cx="762976" cy="24498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0362B1-F20C-4FC9-BB52-572223886518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25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5F7B-6AEF-4A5A-AF54-BB303FDD85F1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5EDB15-3ED7-43E8-AC11-C5B012057116}"/>
              </a:ext>
            </a:extLst>
          </p:cNvPr>
          <p:cNvGrpSpPr/>
          <p:nvPr/>
        </p:nvGrpSpPr>
        <p:grpSpPr>
          <a:xfrm>
            <a:off x="7487617" y="-21431"/>
            <a:ext cx="572232" cy="2571750"/>
            <a:chOff x="3192137" y="-1847"/>
            <a:chExt cx="762976" cy="3429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CC7452-BAFE-479E-81BC-D3EC8F8398AC}"/>
                </a:ext>
              </a:extLst>
            </p:cNvPr>
            <p:cNvSpPr/>
            <p:nvPr/>
          </p:nvSpPr>
          <p:spPr>
            <a:xfrm>
              <a:off x="3537137" y="-1847"/>
              <a:ext cx="72000" cy="217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25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8FEABA-C83F-40F1-BB5C-B2643EF820AD}"/>
                </a:ext>
              </a:extLst>
            </p:cNvPr>
            <p:cNvSpPr/>
            <p:nvPr/>
          </p:nvSpPr>
          <p:spPr>
            <a:xfrm rot="5400000" flipH="1">
              <a:off x="2944802" y="2416842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/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DCCE9-5C01-4805-B334-C52C5110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2" y="1500486"/>
            <a:ext cx="2879012" cy="35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23479"/>
            <a:ext cx="6588224" cy="57606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Block Arc 1"/>
          <p:cNvSpPr/>
          <p:nvPr/>
        </p:nvSpPr>
        <p:spPr>
          <a:xfrm>
            <a:off x="1" y="920122"/>
            <a:ext cx="3776420" cy="3704180"/>
          </a:xfrm>
          <a:prstGeom prst="blockArc">
            <a:avLst>
              <a:gd name="adj1" fmla="val 16216880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Diamond 4"/>
          <p:cNvSpPr/>
          <p:nvPr/>
        </p:nvSpPr>
        <p:spPr>
          <a:xfrm>
            <a:off x="1813245" y="699543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Diamond 5"/>
          <p:cNvSpPr/>
          <p:nvPr/>
        </p:nvSpPr>
        <p:spPr>
          <a:xfrm rot="416571">
            <a:off x="3333008" y="1805258"/>
            <a:ext cx="455416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3413753" y="3155431"/>
            <a:ext cx="484932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 rot="1296146">
            <a:off x="3145593" y="3923677"/>
            <a:ext cx="595219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3459841" y="2461970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77596" y="688919"/>
            <a:ext cx="2174299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3013" y="1264064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Image annotation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3412" y="1861751"/>
            <a:ext cx="2227351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Transfer Learning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2192" y="2563428"/>
            <a:ext cx="3096344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Deploying the Mask RCNN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6421" y="3181893"/>
            <a:ext cx="3096344" cy="4154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chemeClr val="bg1"/>
                </a:solidFill>
              </a:rPr>
              <a:t>Training the Model with annotated dataset	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1899645" y="758533"/>
            <a:ext cx="273640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453501" y="1872754"/>
            <a:ext cx="24651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577947" y="2528890"/>
            <a:ext cx="24414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436128" y="3218630"/>
            <a:ext cx="42110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3273862" y="3972381"/>
            <a:ext cx="32219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59FE12E-02D9-4565-BF12-39278295D3CC}"/>
              </a:ext>
            </a:extLst>
          </p:cNvPr>
          <p:cNvSpPr/>
          <p:nvPr/>
        </p:nvSpPr>
        <p:spPr>
          <a:xfrm rot="19940862">
            <a:off x="2816896" y="1172023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직사각형 69">
            <a:extLst>
              <a:ext uri="{FF2B5EF4-FFF2-40B4-BE49-F238E27FC236}">
                <a16:creationId xmlns:a16="http://schemas.microsoft.com/office/drawing/2014/main" id="{CC0082C6-743F-4C29-80E8-1BA93B1A1ABC}"/>
              </a:ext>
            </a:extLst>
          </p:cNvPr>
          <p:cNvSpPr/>
          <p:nvPr/>
        </p:nvSpPr>
        <p:spPr>
          <a:xfrm>
            <a:off x="2908096" y="1228206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97AD070-2EA2-4B3C-B257-399A0202434E}"/>
              </a:ext>
            </a:extLst>
          </p:cNvPr>
          <p:cNvSpPr/>
          <p:nvPr/>
        </p:nvSpPr>
        <p:spPr>
          <a:xfrm>
            <a:off x="2364961" y="4277491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69">
            <a:extLst>
              <a:ext uri="{FF2B5EF4-FFF2-40B4-BE49-F238E27FC236}">
                <a16:creationId xmlns:a16="http://schemas.microsoft.com/office/drawing/2014/main" id="{3F906FCA-DA23-470C-A9FD-5FD41EC076C3}"/>
              </a:ext>
            </a:extLst>
          </p:cNvPr>
          <p:cNvSpPr/>
          <p:nvPr/>
        </p:nvSpPr>
        <p:spPr>
          <a:xfrm>
            <a:off x="2491034" y="4374093"/>
            <a:ext cx="256419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32AD84-12FD-45CD-8AAC-9AB38FE0B4F5}"/>
              </a:ext>
            </a:extLst>
          </p:cNvPr>
          <p:cNvSpPr txBox="1"/>
          <p:nvPr/>
        </p:nvSpPr>
        <p:spPr>
          <a:xfrm>
            <a:off x="3049330" y="4498851"/>
            <a:ext cx="4787156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Integrating model with main application and the rest of the components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7EE3A-50E2-488B-B3A5-53C312F58A1C}"/>
              </a:ext>
            </a:extLst>
          </p:cNvPr>
          <p:cNvSpPr txBox="1"/>
          <p:nvPr/>
        </p:nvSpPr>
        <p:spPr>
          <a:xfrm>
            <a:off x="3723095" y="3909914"/>
            <a:ext cx="5316712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Provide image classified output in a numeric form for better user-ability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2DA11A01-A4A0-46A2-9474-E6B285521D18}"/>
              </a:ext>
            </a:extLst>
          </p:cNvPr>
          <p:cNvSpPr txBox="1">
            <a:spLocks/>
          </p:cNvSpPr>
          <p:nvPr/>
        </p:nvSpPr>
        <p:spPr>
          <a:xfrm>
            <a:off x="0" y="104863"/>
            <a:ext cx="9144000" cy="791870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Algerian" panose="04020705040A02060702" pitchFamily="82" charset="0"/>
              </a:rPr>
              <a:t> degree of Nutrient deficiency prediction  -WORK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F4B1F-A050-44CD-B0E1-918756438E45}"/>
              </a:ext>
            </a:extLst>
          </p:cNvPr>
          <p:cNvSpPr txBox="1"/>
          <p:nvPr/>
        </p:nvSpPr>
        <p:spPr>
          <a:xfrm>
            <a:off x="5590364" y="699542"/>
            <a:ext cx="337005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 √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C5C8F-B8E2-4794-B3FC-54ABAF46FBA4}"/>
              </a:ext>
            </a:extLst>
          </p:cNvPr>
          <p:cNvSpPr/>
          <p:nvPr/>
        </p:nvSpPr>
        <p:spPr>
          <a:xfrm>
            <a:off x="5974406" y="1275963"/>
            <a:ext cx="298480" cy="30008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E299C-3667-43EE-90BD-64BF0066C3CB}"/>
              </a:ext>
            </a:extLst>
          </p:cNvPr>
          <p:cNvSpPr/>
          <p:nvPr/>
        </p:nvSpPr>
        <p:spPr>
          <a:xfrm>
            <a:off x="6274443" y="1861750"/>
            <a:ext cx="298480" cy="30008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3C837-369C-44F1-A8DA-BC42B4344724}"/>
              </a:ext>
            </a:extLst>
          </p:cNvPr>
          <p:cNvSpPr/>
          <p:nvPr/>
        </p:nvSpPr>
        <p:spPr>
          <a:xfrm>
            <a:off x="7210274" y="2540407"/>
            <a:ext cx="298480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35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A862E7-E35A-454D-969E-F66FB6B13157}"/>
              </a:ext>
            </a:extLst>
          </p:cNvPr>
          <p:cNvSpPr/>
          <p:nvPr/>
        </p:nvSpPr>
        <p:spPr>
          <a:xfrm>
            <a:off x="7081687" y="3276213"/>
            <a:ext cx="298480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AD3D7F0-E379-45FD-BC30-9D78E54CB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8" y="1659127"/>
            <a:ext cx="2618427" cy="24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  <p:bldP spid="26" grpId="0"/>
      <p:bldP spid="29" grpId="0"/>
      <p:bldP spid="30" grpId="0" animBg="1"/>
      <p:bldP spid="33" grpId="0"/>
      <p:bldP spid="40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  <a:latin typeface="Algerian" panose="04020705040A02060702" pitchFamily="82" charset="0"/>
              </a:rPr>
              <a:t>Data Collection and annotation</a:t>
            </a:r>
            <a:endParaRPr lang="ko-KR" altLang="en-US" sz="2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A20AA4-C93C-4035-96CD-09F35CFD5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6257" y="3003799"/>
            <a:ext cx="2088232" cy="288032"/>
          </a:xfrm>
          <a:solidFill>
            <a:schemeClr val="accent5"/>
          </a:solidFill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Arial Nova Cond" panose="020B0604020202020204" pitchFamily="34" charset="0"/>
              </a:rPr>
              <a:t>03 Classes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620B27-6D0E-4C80-B80E-D6EED3D9BECC}"/>
              </a:ext>
            </a:extLst>
          </p:cNvPr>
          <p:cNvSpPr txBox="1">
            <a:spLocks/>
          </p:cNvSpPr>
          <p:nvPr/>
        </p:nvSpPr>
        <p:spPr>
          <a:xfrm>
            <a:off x="6444209" y="3454951"/>
            <a:ext cx="252028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&lt;30%, 30%-70%, &gt;70%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BE622-BDEC-4D74-B890-99949CAEEC43}"/>
              </a:ext>
            </a:extLst>
          </p:cNvPr>
          <p:cNvSpPr txBox="1"/>
          <p:nvPr/>
        </p:nvSpPr>
        <p:spPr>
          <a:xfrm>
            <a:off x="6309535" y="668828"/>
            <a:ext cx="2843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lifornian FB" panose="0207040306080B030204" pitchFamily="18" charset="0"/>
              </a:rPr>
              <a:t>300</a:t>
            </a:r>
            <a:endParaRPr lang="en-US" b="1" dirty="0">
              <a:latin typeface="Californian FB" panose="0207040306080B030204" pitchFamily="18" charset="0"/>
            </a:endParaRPr>
          </a:p>
          <a:p>
            <a:r>
              <a:rPr lang="en-US" b="1" dirty="0">
                <a:latin typeface="Californian FB" panose="0207040306080B030204" pitchFamily="18" charset="0"/>
              </a:rPr>
              <a:t>Images of green-white leaf </a:t>
            </a:r>
            <a:r>
              <a:rPr lang="en-US" b="1" dirty="0" err="1">
                <a:latin typeface="Californian FB" panose="0207040306080B030204" pitchFamily="18" charset="0"/>
              </a:rPr>
              <a:t>categorisd</a:t>
            </a:r>
            <a:endParaRPr lang="en-US" b="1" dirty="0"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CDF06-28C9-4B6E-A6C0-74E99485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6" y="529864"/>
            <a:ext cx="5607956" cy="2895517"/>
          </a:xfrm>
          <a:prstGeom prst="rect">
            <a:avLst/>
          </a:prstGeom>
        </p:spPr>
      </p:pic>
      <p:pic>
        <p:nvPicPr>
          <p:cNvPr id="7" name="Picture 6" descr="A picture containing sitting, table, green, refrigerator&#10;&#10;Description automatically generated">
            <a:extLst>
              <a:ext uri="{FF2B5EF4-FFF2-40B4-BE49-F238E27FC236}">
                <a16:creationId xmlns:a16="http://schemas.microsoft.com/office/drawing/2014/main" id="{A9A27395-5232-4C25-B1DE-43B766720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9520" y="2026527"/>
            <a:ext cx="2604961" cy="36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4374" y="32018"/>
            <a:ext cx="8731026" cy="576063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Algerian" panose="04020705040A02060702" pitchFamily="82" charset="0"/>
              </a:rPr>
              <a:t>Transfer learning and deploying model</a:t>
            </a:r>
            <a:endParaRPr lang="ko-KR" altLang="en-US" sz="2800" b="1" dirty="0">
              <a:latin typeface="Algerian" panose="04020705040A02060702" pitchFamily="82" charset="0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1EDA5D5-73A3-437F-B713-783523146BE8}"/>
              </a:ext>
            </a:extLst>
          </p:cNvPr>
          <p:cNvSpPr txBox="1">
            <a:spLocks/>
          </p:cNvSpPr>
          <p:nvPr/>
        </p:nvSpPr>
        <p:spPr>
          <a:xfrm>
            <a:off x="4716016" y="987574"/>
            <a:ext cx="4427984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 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9B1755E-39EB-4DF3-88EE-6181103C1C24}"/>
              </a:ext>
            </a:extLst>
          </p:cNvPr>
          <p:cNvSpPr txBox="1">
            <a:spLocks/>
          </p:cNvSpPr>
          <p:nvPr/>
        </p:nvSpPr>
        <p:spPr>
          <a:xfrm>
            <a:off x="4716016" y="1367065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ResNet101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85780E5-66FD-4551-A6CE-B2847DF06672}"/>
              </a:ext>
            </a:extLst>
          </p:cNvPr>
          <p:cNvSpPr txBox="1">
            <a:spLocks/>
          </p:cNvSpPr>
          <p:nvPr/>
        </p:nvSpPr>
        <p:spPr>
          <a:xfrm>
            <a:off x="4716016" y="1779663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Pyramid Network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FE97F77-59FB-42B8-B588-6A98B77278DD}"/>
              </a:ext>
            </a:extLst>
          </p:cNvPr>
          <p:cNvSpPr txBox="1">
            <a:spLocks/>
          </p:cNvSpPr>
          <p:nvPr/>
        </p:nvSpPr>
        <p:spPr>
          <a:xfrm>
            <a:off x="4716016" y="2211711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COCO Weights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AAEA8F4-3EE4-4CD7-917C-55E06F49DE9E}"/>
              </a:ext>
            </a:extLst>
          </p:cNvPr>
          <p:cNvSpPr txBox="1">
            <a:spLocks/>
          </p:cNvSpPr>
          <p:nvPr/>
        </p:nvSpPr>
        <p:spPr>
          <a:xfrm>
            <a:off x="4943476" y="3219823"/>
            <a:ext cx="4200524" cy="361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 Proposal Network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B62F20D-F897-4032-9922-DAA1A2E1C1F5}"/>
              </a:ext>
            </a:extLst>
          </p:cNvPr>
          <p:cNvSpPr txBox="1">
            <a:spLocks/>
          </p:cNvSpPr>
          <p:nvPr/>
        </p:nvSpPr>
        <p:spPr>
          <a:xfrm>
            <a:off x="4657726" y="2787775"/>
            <a:ext cx="4257674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 - Functional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0CD37B1-D76D-40B7-8590-745513C3F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608082"/>
            <a:ext cx="3456212" cy="2517899"/>
          </a:xfrm>
          <a:prstGeom prst="rect">
            <a:avLst/>
          </a:prstGeom>
        </p:spPr>
      </p:pic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3E442A53-8586-42AF-8CF6-D4C4BE15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3284116"/>
            <a:ext cx="3043238" cy="1745084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5B3F18F-A2F9-4BE6-A6B1-5B0B2FEBD1C7}"/>
              </a:ext>
            </a:extLst>
          </p:cNvPr>
          <p:cNvSpPr txBox="1">
            <a:spLocks/>
          </p:cNvSpPr>
          <p:nvPr/>
        </p:nvSpPr>
        <p:spPr>
          <a:xfrm>
            <a:off x="4950619" y="3634160"/>
            <a:ext cx="4193381" cy="361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 of Interest Classifier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5" grpId="0" animBg="1"/>
      <p:bldP spid="19" grpId="0" animBg="1"/>
      <p:bldP spid="20" grpId="0" animBg="1"/>
      <p:bldP spid="21" grpId="0" animBg="1"/>
      <p:bldP spid="11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Algerian" panose="04020705040A02060702" pitchFamily="82" charset="0"/>
              </a:rPr>
              <a:t>Transfer learning and deploying model</a:t>
            </a:r>
            <a:endParaRPr lang="ko-KR" altLang="en-US" sz="2800" b="1" dirty="0">
              <a:latin typeface="Algerian" panose="04020705040A02060702" pitchFamily="82" charset="0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1EDA5D5-73A3-437F-B713-783523146BE8}"/>
              </a:ext>
            </a:extLst>
          </p:cNvPr>
          <p:cNvSpPr txBox="1">
            <a:spLocks/>
          </p:cNvSpPr>
          <p:nvPr/>
        </p:nvSpPr>
        <p:spPr>
          <a:xfrm>
            <a:off x="4716016" y="987574"/>
            <a:ext cx="4427984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structure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AAEA8F4-3EE4-4CD7-917C-55E06F49DE9E}"/>
              </a:ext>
            </a:extLst>
          </p:cNvPr>
          <p:cNvSpPr txBox="1">
            <a:spLocks/>
          </p:cNvSpPr>
          <p:nvPr/>
        </p:nvSpPr>
        <p:spPr>
          <a:xfrm>
            <a:off x="3036094" y="3550443"/>
            <a:ext cx="6107906" cy="676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 segmentation with bounding boxes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B62F20D-F897-4032-9922-DAA1A2E1C1F5}"/>
              </a:ext>
            </a:extLst>
          </p:cNvPr>
          <p:cNvSpPr txBox="1">
            <a:spLocks/>
          </p:cNvSpPr>
          <p:nvPr/>
        </p:nvSpPr>
        <p:spPr>
          <a:xfrm>
            <a:off x="4657726" y="2787775"/>
            <a:ext cx="3804109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Outcome: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64370-DB71-46B6-8D1F-AAC25BBDDF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" y="596455"/>
            <a:ext cx="4067334" cy="211817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73078D5-FDF6-410D-89D0-412B89DE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92" y="2931790"/>
            <a:ext cx="1705592" cy="21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21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2894" y="32018"/>
            <a:ext cx="8742587" cy="576063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Algerian" panose="04020705040A02060702" pitchFamily="82" charset="0"/>
              </a:rPr>
              <a:t>Results and code segments</a:t>
            </a:r>
            <a:endParaRPr lang="ko-KR" altLang="en-US" sz="28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1064-C7F1-4F21-9148-F76DF0AE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0" y="935741"/>
            <a:ext cx="5743871" cy="35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2894" y="32018"/>
            <a:ext cx="8742587" cy="576063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Algerian" panose="04020705040A02060702" pitchFamily="82" charset="0"/>
              </a:rPr>
              <a:t>Results and code segments</a:t>
            </a:r>
            <a:endParaRPr lang="ko-KR" altLang="en-US" sz="2800" b="1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E74439-F552-4435-9D35-E72DD28B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" y="688694"/>
            <a:ext cx="7239740" cy="37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23479"/>
            <a:ext cx="6588224" cy="57606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Block Arc 1"/>
          <p:cNvSpPr/>
          <p:nvPr/>
        </p:nvSpPr>
        <p:spPr>
          <a:xfrm>
            <a:off x="1" y="920122"/>
            <a:ext cx="3776420" cy="3704180"/>
          </a:xfrm>
          <a:prstGeom prst="blockArc">
            <a:avLst>
              <a:gd name="adj1" fmla="val 16216880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Diamond 4"/>
          <p:cNvSpPr/>
          <p:nvPr/>
        </p:nvSpPr>
        <p:spPr>
          <a:xfrm>
            <a:off x="1813245" y="699543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Diamond 5"/>
          <p:cNvSpPr/>
          <p:nvPr/>
        </p:nvSpPr>
        <p:spPr>
          <a:xfrm rot="416571">
            <a:off x="3333008" y="1805258"/>
            <a:ext cx="455416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3413753" y="3155431"/>
            <a:ext cx="484932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 rot="1296146">
            <a:off x="3145593" y="3923677"/>
            <a:ext cx="595219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3459841" y="2461970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77596" y="688919"/>
            <a:ext cx="2174299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3013" y="1264064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Image annotation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3412" y="1861751"/>
            <a:ext cx="2227351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Transfer Learning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2192" y="2563428"/>
            <a:ext cx="3096344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Deploying the Mask RCNN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6421" y="3181893"/>
            <a:ext cx="3096344" cy="4154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chemeClr val="bg1"/>
                </a:solidFill>
              </a:rPr>
              <a:t>Training the Model with annotated dataset	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1899645" y="758533"/>
            <a:ext cx="273640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453501" y="1872754"/>
            <a:ext cx="24651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577947" y="2528890"/>
            <a:ext cx="24414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436128" y="3218630"/>
            <a:ext cx="42110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3273862" y="3972381"/>
            <a:ext cx="32219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59FE12E-02D9-4565-BF12-39278295D3CC}"/>
              </a:ext>
            </a:extLst>
          </p:cNvPr>
          <p:cNvSpPr/>
          <p:nvPr/>
        </p:nvSpPr>
        <p:spPr>
          <a:xfrm rot="19940862">
            <a:off x="2816896" y="1172023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직사각형 69">
            <a:extLst>
              <a:ext uri="{FF2B5EF4-FFF2-40B4-BE49-F238E27FC236}">
                <a16:creationId xmlns:a16="http://schemas.microsoft.com/office/drawing/2014/main" id="{CC0082C6-743F-4C29-80E8-1BA93B1A1ABC}"/>
              </a:ext>
            </a:extLst>
          </p:cNvPr>
          <p:cNvSpPr/>
          <p:nvPr/>
        </p:nvSpPr>
        <p:spPr>
          <a:xfrm>
            <a:off x="2908096" y="1228206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97AD070-2EA2-4B3C-B257-399A0202434E}"/>
              </a:ext>
            </a:extLst>
          </p:cNvPr>
          <p:cNvSpPr/>
          <p:nvPr/>
        </p:nvSpPr>
        <p:spPr>
          <a:xfrm>
            <a:off x="2364961" y="4277491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69">
            <a:extLst>
              <a:ext uri="{FF2B5EF4-FFF2-40B4-BE49-F238E27FC236}">
                <a16:creationId xmlns:a16="http://schemas.microsoft.com/office/drawing/2014/main" id="{3F906FCA-DA23-470C-A9FD-5FD41EC076C3}"/>
              </a:ext>
            </a:extLst>
          </p:cNvPr>
          <p:cNvSpPr/>
          <p:nvPr/>
        </p:nvSpPr>
        <p:spPr>
          <a:xfrm>
            <a:off x="2491034" y="4374093"/>
            <a:ext cx="256419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32AD84-12FD-45CD-8AAC-9AB38FE0B4F5}"/>
              </a:ext>
            </a:extLst>
          </p:cNvPr>
          <p:cNvSpPr txBox="1"/>
          <p:nvPr/>
        </p:nvSpPr>
        <p:spPr>
          <a:xfrm>
            <a:off x="3049330" y="4498851"/>
            <a:ext cx="4787156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Integrating model with main application and the rest of the components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7EE3A-50E2-488B-B3A5-53C312F58A1C}"/>
              </a:ext>
            </a:extLst>
          </p:cNvPr>
          <p:cNvSpPr txBox="1"/>
          <p:nvPr/>
        </p:nvSpPr>
        <p:spPr>
          <a:xfrm>
            <a:off x="3723095" y="3909914"/>
            <a:ext cx="5316712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Provide image classified output in a numeric form for better user-ability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2DA11A01-A4A0-46A2-9474-E6B285521D18}"/>
              </a:ext>
            </a:extLst>
          </p:cNvPr>
          <p:cNvSpPr txBox="1">
            <a:spLocks/>
          </p:cNvSpPr>
          <p:nvPr/>
        </p:nvSpPr>
        <p:spPr>
          <a:xfrm>
            <a:off x="0" y="104863"/>
            <a:ext cx="9144000" cy="791870"/>
          </a:xfrm>
        </p:spPr>
        <p:txBody>
          <a:bodyPr/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Algerian" panose="04020705040A02060702" pitchFamily="82" charset="0"/>
              </a:rPr>
              <a:t>	  degree of Nutrient deficiency prediction – NEXT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F4B1F-A050-44CD-B0E1-918756438E45}"/>
              </a:ext>
            </a:extLst>
          </p:cNvPr>
          <p:cNvSpPr txBox="1"/>
          <p:nvPr/>
        </p:nvSpPr>
        <p:spPr>
          <a:xfrm>
            <a:off x="5590364" y="699542"/>
            <a:ext cx="337005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 √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C5C8F-B8E2-4794-B3FC-54ABAF46FBA4}"/>
              </a:ext>
            </a:extLst>
          </p:cNvPr>
          <p:cNvSpPr/>
          <p:nvPr/>
        </p:nvSpPr>
        <p:spPr>
          <a:xfrm>
            <a:off x="5974406" y="1275963"/>
            <a:ext cx="298480" cy="30008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E299C-3667-43EE-90BD-64BF0066C3CB}"/>
              </a:ext>
            </a:extLst>
          </p:cNvPr>
          <p:cNvSpPr/>
          <p:nvPr/>
        </p:nvSpPr>
        <p:spPr>
          <a:xfrm>
            <a:off x="6274443" y="1861750"/>
            <a:ext cx="298480" cy="30008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3C837-369C-44F1-A8DA-BC42B4344724}"/>
              </a:ext>
            </a:extLst>
          </p:cNvPr>
          <p:cNvSpPr/>
          <p:nvPr/>
        </p:nvSpPr>
        <p:spPr>
          <a:xfrm>
            <a:off x="7210274" y="2540407"/>
            <a:ext cx="298480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35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A862E7-E35A-454D-969E-F66FB6B13157}"/>
              </a:ext>
            </a:extLst>
          </p:cNvPr>
          <p:cNvSpPr/>
          <p:nvPr/>
        </p:nvSpPr>
        <p:spPr>
          <a:xfrm>
            <a:off x="7081687" y="3276213"/>
            <a:ext cx="298480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√</a:t>
            </a:r>
            <a:endParaRPr lang="en-US" sz="1350" dirty="0"/>
          </a:p>
        </p:txBody>
      </p:sp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AD3D7F0-E379-45FD-BC30-9D78E54CB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8" y="1659127"/>
            <a:ext cx="2618427" cy="24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  <p:bldP spid="26" grpId="0"/>
      <p:bldP spid="29" grpId="0"/>
      <p:bldP spid="30" grpId="0" animBg="1"/>
      <p:bldP spid="33" grpId="0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496A4-EA2F-4F8F-8C8C-D2EEC08B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 ONE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9B237-ED6D-41C5-9937-9381EC59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F98E9-3292-4AA6-B42B-62288B795E57}"/>
              </a:ext>
            </a:extLst>
          </p:cNvPr>
          <p:cNvSpPr/>
          <p:nvPr/>
        </p:nvSpPr>
        <p:spPr>
          <a:xfrm>
            <a:off x="2339752" y="25313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Identification of nutrient deficiency in plants 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DA6E75F1-A506-4475-B3EE-D9F54673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2280" y="3579862"/>
            <a:ext cx="1130424" cy="1130424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5C3F70A8-8CAA-4F64-AA2F-6641E15E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2790">
            <a:off x="7452320" y="401191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F7776-79CE-4B5A-AF44-E007999C229E}"/>
              </a:ext>
            </a:extLst>
          </p:cNvPr>
          <p:cNvSpPr txBox="1"/>
          <p:nvPr/>
        </p:nvSpPr>
        <p:spPr>
          <a:xfrm>
            <a:off x="2339752" y="4755851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IT17110808 –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M.Sukanya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30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5DDBF-47B9-46CA-AA11-F164DA71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 THREE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561B3-7155-4CF8-9EFD-FB69CE0E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an IOT device to measure key nutrient values of soil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K.T. Ramasinghe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IT15070418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3C3CA-F669-461B-83A5-EDFF86DD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E0C-3CB7-4CF5-A457-9D447D75F7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249-6BC5-4001-8B68-D39A75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" y="199970"/>
            <a:ext cx="6192689" cy="994172"/>
          </a:xfrm>
        </p:spPr>
        <p:txBody>
          <a:bodyPr/>
          <a:lstStyle/>
          <a:p>
            <a:pPr algn="ctr"/>
            <a:r>
              <a:rPr lang="en-US" sz="2800" b="1" dirty="0"/>
              <a:t>Modifications of The component?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CEBD1D7-3F38-4B17-8E46-7B937FEC88BB}"/>
              </a:ext>
            </a:extLst>
          </p:cNvPr>
          <p:cNvSpPr/>
          <p:nvPr/>
        </p:nvSpPr>
        <p:spPr>
          <a:xfrm>
            <a:off x="1149587" y="1347614"/>
            <a:ext cx="4790566" cy="106725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" panose="02040604050505020304" pitchFamily="18" charset="0"/>
              </a:rPr>
              <a:t>Developing IOT device to calculate soil nutrients level </a:t>
            </a:r>
          </a:p>
          <a:p>
            <a:pPr algn="ctr"/>
            <a:r>
              <a:rPr lang="en-US" sz="1200" dirty="0">
                <a:latin typeface="Century" panose="02040604050505020304" pitchFamily="18" charset="0"/>
              </a:rPr>
              <a:t>(N,P,K) by using colorimetric principle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E306418-2BAF-440F-A25F-2F6E82A2D8FD}"/>
              </a:ext>
            </a:extLst>
          </p:cNvPr>
          <p:cNvSpPr/>
          <p:nvPr/>
        </p:nvSpPr>
        <p:spPr>
          <a:xfrm>
            <a:off x="1183390" y="3507854"/>
            <a:ext cx="4790566" cy="106725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" panose="02040604050505020304" pitchFamily="18" charset="0"/>
              </a:rPr>
              <a:t>Developing IOT device to calculate pH, Humidity, Electrical Conductivity, temperature and predict </a:t>
            </a:r>
          </a:p>
          <a:p>
            <a:pPr algn="ctr"/>
            <a:r>
              <a:rPr lang="en-US" sz="1200" dirty="0">
                <a:latin typeface="Century" panose="02040604050505020304" pitchFamily="18" charset="0"/>
              </a:rPr>
              <a:t>N,P,K values by a machine learning model.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114F18C7-688F-46A0-BB55-4A9884A66568}"/>
              </a:ext>
            </a:extLst>
          </p:cNvPr>
          <p:cNvSpPr/>
          <p:nvPr/>
        </p:nvSpPr>
        <p:spPr>
          <a:xfrm>
            <a:off x="6447945" y="1194142"/>
            <a:ext cx="1368152" cy="1296144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37493551-18CD-429A-9A8A-F6D87741F34A}"/>
              </a:ext>
            </a:extLst>
          </p:cNvPr>
          <p:cNvSpPr/>
          <p:nvPr/>
        </p:nvSpPr>
        <p:spPr>
          <a:xfrm>
            <a:off x="6660232" y="3472132"/>
            <a:ext cx="1011849" cy="936104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8132097-EA50-490C-B0A6-3417722E2090}"/>
              </a:ext>
            </a:extLst>
          </p:cNvPr>
          <p:cNvSpPr/>
          <p:nvPr/>
        </p:nvSpPr>
        <p:spPr>
          <a:xfrm>
            <a:off x="2946322" y="2581968"/>
            <a:ext cx="720080" cy="720080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34613-763D-4112-B7BD-868226F1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249-6BC5-4001-8B68-D39A75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199"/>
            <a:ext cx="6192689" cy="994172"/>
          </a:xfrm>
        </p:spPr>
        <p:txBody>
          <a:bodyPr/>
          <a:lstStyle/>
          <a:p>
            <a:pPr algn="ctr"/>
            <a:r>
              <a:rPr lang="en-US" sz="3600" b="1" dirty="0"/>
              <a:t>Solution implementation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CEBD1D7-3F38-4B17-8E46-7B937FEC88BB}"/>
              </a:ext>
            </a:extLst>
          </p:cNvPr>
          <p:cNvSpPr/>
          <p:nvPr/>
        </p:nvSpPr>
        <p:spPr>
          <a:xfrm>
            <a:off x="364427" y="3375104"/>
            <a:ext cx="4030785" cy="778669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" panose="02040604050505020304" pitchFamily="18" charset="0"/>
              </a:rPr>
              <a:t>        Machine learning model to predict NPK level </a:t>
            </a:r>
          </a:p>
          <a:p>
            <a:pPr algn="ctr"/>
            <a:r>
              <a:rPr lang="en-US" sz="1200" dirty="0">
                <a:latin typeface="Century" panose="02040604050505020304" pitchFamily="18" charset="0"/>
              </a:rPr>
              <a:t>of soil with usage of pH, Humidity, Electrical </a:t>
            </a:r>
          </a:p>
          <a:p>
            <a:pPr algn="ctr"/>
            <a:r>
              <a:rPr lang="en-US" sz="1200" dirty="0">
                <a:latin typeface="Century" panose="02040604050505020304" pitchFamily="18" charset="0"/>
              </a:rPr>
              <a:t>Conductivity and Temperature. 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106FD4E-51A8-49AF-ADA6-6C74B5908AB1}"/>
              </a:ext>
            </a:extLst>
          </p:cNvPr>
          <p:cNvSpPr/>
          <p:nvPr/>
        </p:nvSpPr>
        <p:spPr>
          <a:xfrm>
            <a:off x="4864466" y="4102728"/>
            <a:ext cx="3923737" cy="778669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entaur" panose="02030504050205020304" pitchFamily="18" charset="0"/>
                <a:cs typeface="Times New Roman" panose="02020603050405020304" pitchFamily="18" charset="0"/>
              </a:rPr>
              <a:t>Develop an IOT device to calculate pH, Humidity, Electrical Conductivity and  Temperature</a:t>
            </a:r>
          </a:p>
          <a:p>
            <a:pPr algn="ctr"/>
            <a:r>
              <a:rPr lang="en-US" sz="1300" dirty="0">
                <a:latin typeface="Centaur" panose="02030504050205020304" pitchFamily="18" charset="0"/>
                <a:cs typeface="Times New Roman" panose="02020603050405020304" pitchFamily="18" charset="0"/>
              </a:rPr>
              <a:t>Selected Soil Sample.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5C1B9-A811-4723-B7A2-686D6971D30C}"/>
              </a:ext>
            </a:extLst>
          </p:cNvPr>
          <p:cNvSpPr txBox="1"/>
          <p:nvPr/>
        </p:nvSpPr>
        <p:spPr>
          <a:xfrm>
            <a:off x="4548337" y="4384444"/>
            <a:ext cx="585926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874905-47CF-4CC8-8E3A-A351C854E0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0" y="1738515"/>
            <a:ext cx="930471" cy="930471"/>
          </a:xfrm>
          <a:prstGeom prst="rect">
            <a:avLst/>
          </a:prstGeom>
        </p:spPr>
      </p:pic>
      <p:sp>
        <p:nvSpPr>
          <p:cNvPr id="28" name="Right Arrow 9">
            <a:extLst>
              <a:ext uri="{FF2B5EF4-FFF2-40B4-BE49-F238E27FC236}">
                <a16:creationId xmlns:a16="http://schemas.microsoft.com/office/drawing/2014/main" id="{BA433CDF-0736-42BA-B22A-A4EF90DCEC40}"/>
              </a:ext>
            </a:extLst>
          </p:cNvPr>
          <p:cNvSpPr/>
          <p:nvPr/>
        </p:nvSpPr>
        <p:spPr>
          <a:xfrm>
            <a:off x="1201339" y="2017472"/>
            <a:ext cx="410403" cy="40022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ight Arrow 9">
            <a:extLst>
              <a:ext uri="{FF2B5EF4-FFF2-40B4-BE49-F238E27FC236}">
                <a16:creationId xmlns:a16="http://schemas.microsoft.com/office/drawing/2014/main" id="{CF2389BA-CD4B-4E0B-8AC5-87623A2EF94B}"/>
              </a:ext>
            </a:extLst>
          </p:cNvPr>
          <p:cNvSpPr/>
          <p:nvPr/>
        </p:nvSpPr>
        <p:spPr>
          <a:xfrm>
            <a:off x="3352949" y="2019859"/>
            <a:ext cx="410403" cy="40022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 descr="A bunch of items that are on a table&#10;&#10;Description automatically generated">
            <a:extLst>
              <a:ext uri="{FF2B5EF4-FFF2-40B4-BE49-F238E27FC236}">
                <a16:creationId xmlns:a16="http://schemas.microsoft.com/office/drawing/2014/main" id="{21A93808-B62E-48BA-B98B-773EFA998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4" y="1888893"/>
            <a:ext cx="1383890" cy="829793"/>
          </a:xfrm>
          <a:prstGeom prst="rect">
            <a:avLst/>
          </a:prstGeom>
        </p:spPr>
      </p:pic>
      <p:sp>
        <p:nvSpPr>
          <p:cNvPr id="32" name="Cloud 31">
            <a:extLst>
              <a:ext uri="{FF2B5EF4-FFF2-40B4-BE49-F238E27FC236}">
                <a16:creationId xmlns:a16="http://schemas.microsoft.com/office/drawing/2014/main" id="{A70ADB4D-CB0B-4F56-BEAE-EC1E36E78665}"/>
              </a:ext>
            </a:extLst>
          </p:cNvPr>
          <p:cNvSpPr/>
          <p:nvPr/>
        </p:nvSpPr>
        <p:spPr>
          <a:xfrm>
            <a:off x="3851107" y="1368598"/>
            <a:ext cx="1980386" cy="16256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225F2D-ED27-4B01-BF74-B0344AEAA6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67" y="1419643"/>
            <a:ext cx="663428" cy="6634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CD32439-B87C-498A-9131-01B59B2B5A8B}"/>
              </a:ext>
            </a:extLst>
          </p:cNvPr>
          <p:cNvSpPr/>
          <p:nvPr/>
        </p:nvSpPr>
        <p:spPr>
          <a:xfrm>
            <a:off x="3936257" y="1942035"/>
            <a:ext cx="13488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Soil nutrients </a:t>
            </a:r>
          </a:p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values in </a:t>
            </a:r>
          </a:p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minutes</a:t>
            </a:r>
            <a:endParaRPr lang="en-US" sz="1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7BF2BB-2F17-414D-AB8D-B1A6BDC3E8AE}"/>
              </a:ext>
            </a:extLst>
          </p:cNvPr>
          <p:cNvGrpSpPr/>
          <p:nvPr/>
        </p:nvGrpSpPr>
        <p:grpSpPr>
          <a:xfrm>
            <a:off x="7956376" y="0"/>
            <a:ext cx="1077996" cy="3448449"/>
            <a:chOff x="2015424" y="889633"/>
            <a:chExt cx="1437328" cy="4597932"/>
          </a:xfrm>
          <a:solidFill>
            <a:schemeClr val="accent3">
              <a:lumMod val="75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B78155-36C0-41BD-AC26-360D5010A759}"/>
                </a:ext>
              </a:extLst>
            </p:cNvPr>
            <p:cNvSpPr/>
            <p:nvPr/>
          </p:nvSpPr>
          <p:spPr>
            <a:xfrm>
              <a:off x="2700593" y="889633"/>
              <a:ext cx="72000" cy="3046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51">
              <a:extLst>
                <a:ext uri="{FF2B5EF4-FFF2-40B4-BE49-F238E27FC236}">
                  <a16:creationId xmlns:a16="http://schemas.microsoft.com/office/drawing/2014/main" id="{0D302752-3D04-49FD-98E2-B3D865D1D478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27416E-4D52-4C9C-B883-146C9C20E41E}"/>
              </a:ext>
            </a:extLst>
          </p:cNvPr>
          <p:cNvGrpSpPr/>
          <p:nvPr/>
        </p:nvGrpSpPr>
        <p:grpSpPr>
          <a:xfrm>
            <a:off x="6655902" y="0"/>
            <a:ext cx="572232" cy="1837388"/>
            <a:chOff x="1591607" y="-20084"/>
            <a:chExt cx="762976" cy="24498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93FBDB-45C3-43CB-9DA8-C0D6DF3885BA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769C7CC-780C-4687-85E7-8FC4C730BA58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5AF16A-C854-49DA-867C-490081CDF631}"/>
              </a:ext>
            </a:extLst>
          </p:cNvPr>
          <p:cNvGrpSpPr/>
          <p:nvPr/>
        </p:nvGrpSpPr>
        <p:grpSpPr>
          <a:xfrm>
            <a:off x="7487617" y="-21431"/>
            <a:ext cx="572232" cy="2571750"/>
            <a:chOff x="3192137" y="-1847"/>
            <a:chExt cx="762976" cy="3429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F93DF-0ED8-4373-9CD9-B696874FF745}"/>
                </a:ext>
              </a:extLst>
            </p:cNvPr>
            <p:cNvSpPr/>
            <p:nvPr/>
          </p:nvSpPr>
          <p:spPr>
            <a:xfrm>
              <a:off x="3537137" y="-1847"/>
              <a:ext cx="72000" cy="217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C4D06AC-7B4F-4FF0-9D3E-279A2188FB93}"/>
                </a:ext>
              </a:extLst>
            </p:cNvPr>
            <p:cNvSpPr/>
            <p:nvPr/>
          </p:nvSpPr>
          <p:spPr>
            <a:xfrm rot="5400000" flipH="1">
              <a:off x="2944802" y="2416842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1994C19-5FD4-4A95-B0F0-8EDD08AC14F0}"/>
              </a:ext>
            </a:extLst>
          </p:cNvPr>
          <p:cNvSpPr txBox="1"/>
          <p:nvPr/>
        </p:nvSpPr>
        <p:spPr>
          <a:xfrm>
            <a:off x="41268" y="3533605"/>
            <a:ext cx="585926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B26C5-460D-4136-8D51-578829D8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4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23478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Block Arc 1"/>
          <p:cNvSpPr/>
          <p:nvPr/>
        </p:nvSpPr>
        <p:spPr>
          <a:xfrm>
            <a:off x="0" y="920122"/>
            <a:ext cx="3384376" cy="3704180"/>
          </a:xfrm>
          <a:prstGeom prst="blockArc">
            <a:avLst>
              <a:gd name="adj1" fmla="val 16216880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13244" y="6995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Diamond 5"/>
          <p:cNvSpPr/>
          <p:nvPr/>
        </p:nvSpPr>
        <p:spPr>
          <a:xfrm rot="416571">
            <a:off x="3007488" y="1809554"/>
            <a:ext cx="526508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3006948" y="3341386"/>
            <a:ext cx="484932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 rot="1296146">
            <a:off x="2490190" y="3911028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3131840" y="24997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8359" y="711430"/>
            <a:ext cx="2174299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Study about plant disorders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20" y="1321799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Soil analysis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6416" y="1779182"/>
            <a:ext cx="2227351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Collection &amp; Preprocessing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0490" y="2690037"/>
            <a:ext cx="3096344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Building the linear regression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1899644" y="758533"/>
            <a:ext cx="273640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128241" y="1872753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253249" y="2531538"/>
            <a:ext cx="24414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029323" y="3404585"/>
            <a:ext cx="42110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2616044" y="3972380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59FE12E-02D9-4565-BF12-39278295D3CC}"/>
              </a:ext>
            </a:extLst>
          </p:cNvPr>
          <p:cNvSpPr/>
          <p:nvPr/>
        </p:nvSpPr>
        <p:spPr>
          <a:xfrm rot="19940862">
            <a:off x="2585231" y="1151691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69">
            <a:extLst>
              <a:ext uri="{FF2B5EF4-FFF2-40B4-BE49-F238E27FC236}">
                <a16:creationId xmlns:a16="http://schemas.microsoft.com/office/drawing/2014/main" id="{CC0082C6-743F-4C29-80E8-1BA93B1A1ABC}"/>
              </a:ext>
            </a:extLst>
          </p:cNvPr>
          <p:cNvSpPr/>
          <p:nvPr/>
        </p:nvSpPr>
        <p:spPr>
          <a:xfrm>
            <a:off x="2705984" y="1228205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97AD070-2EA2-4B3C-B257-399A0202434E}"/>
              </a:ext>
            </a:extLst>
          </p:cNvPr>
          <p:cNvSpPr/>
          <p:nvPr/>
        </p:nvSpPr>
        <p:spPr>
          <a:xfrm>
            <a:off x="1835696" y="4277490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69">
            <a:extLst>
              <a:ext uri="{FF2B5EF4-FFF2-40B4-BE49-F238E27FC236}">
                <a16:creationId xmlns:a16="http://schemas.microsoft.com/office/drawing/2014/main" id="{3F906FCA-DA23-470C-A9FD-5FD41EC076C3}"/>
              </a:ext>
            </a:extLst>
          </p:cNvPr>
          <p:cNvSpPr/>
          <p:nvPr/>
        </p:nvSpPr>
        <p:spPr>
          <a:xfrm>
            <a:off x="1961769" y="4374092"/>
            <a:ext cx="256419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7EE3A-50E2-488B-B3A5-53C312F58A1C}"/>
              </a:ext>
            </a:extLst>
          </p:cNvPr>
          <p:cNvSpPr txBox="1"/>
          <p:nvPr/>
        </p:nvSpPr>
        <p:spPr>
          <a:xfrm>
            <a:off x="3314342" y="4527177"/>
            <a:ext cx="2764930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Developing firebase connection and test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Graphic 21" descr="Leaf">
            <a:extLst>
              <a:ext uri="{FF2B5EF4-FFF2-40B4-BE49-F238E27FC236}">
                <a16:creationId xmlns:a16="http://schemas.microsoft.com/office/drawing/2014/main" id="{7053F27D-615A-4790-9B43-EF18E0FC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42242">
            <a:off x="1398459" y="3250085"/>
            <a:ext cx="894929" cy="894929"/>
          </a:xfrm>
          <a:prstGeom prst="rect">
            <a:avLst/>
          </a:prstGeom>
        </p:spPr>
      </p:pic>
      <p:pic>
        <p:nvPicPr>
          <p:cNvPr id="45" name="Graphic 44" descr="Leaf">
            <a:extLst>
              <a:ext uri="{FF2B5EF4-FFF2-40B4-BE49-F238E27FC236}">
                <a16:creationId xmlns:a16="http://schemas.microsoft.com/office/drawing/2014/main" id="{93112E87-5050-44F7-977D-032B92DD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7478" y="3274225"/>
            <a:ext cx="894929" cy="894929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DA11A01-A4A0-46A2-9474-E6B285521D18}"/>
              </a:ext>
            </a:extLst>
          </p:cNvPr>
          <p:cNvSpPr txBox="1">
            <a:spLocks/>
          </p:cNvSpPr>
          <p:nvPr/>
        </p:nvSpPr>
        <p:spPr>
          <a:xfrm>
            <a:off x="0" y="104863"/>
            <a:ext cx="9144000" cy="791870"/>
          </a:xfr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Algerian" panose="04020705040A02060702" pitchFamily="82" charset="0"/>
              </a:rPr>
              <a:t>	   </a:t>
            </a:r>
            <a:r>
              <a:rPr lang="en-US" sz="2400" b="1" dirty="0"/>
              <a:t>Analysis Soil Condition using an IoT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DAAA9-676C-459A-AF6B-C75C25073C5B}"/>
              </a:ext>
            </a:extLst>
          </p:cNvPr>
          <p:cNvSpPr txBox="1"/>
          <p:nvPr/>
        </p:nvSpPr>
        <p:spPr>
          <a:xfrm rot="19019206">
            <a:off x="2384210" y="1867346"/>
            <a:ext cx="56432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  <a:p>
            <a:r>
              <a:rPr lang="en-US" sz="1400" dirty="0"/>
              <a:t>P</a:t>
            </a:r>
          </a:p>
          <a:p>
            <a:r>
              <a:rPr lang="en-US" sz="1400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B937B-0C75-4023-84F3-D10B59D5D789}"/>
              </a:ext>
            </a:extLst>
          </p:cNvPr>
          <p:cNvSpPr txBox="1"/>
          <p:nvPr/>
        </p:nvSpPr>
        <p:spPr>
          <a:xfrm>
            <a:off x="3957874" y="4062444"/>
            <a:ext cx="2227351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Developing the IOT device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7ACCD0-CCE4-46BA-AF59-62D6275C271E}"/>
              </a:ext>
            </a:extLst>
          </p:cNvPr>
          <p:cNvSpPr txBox="1"/>
          <p:nvPr/>
        </p:nvSpPr>
        <p:spPr>
          <a:xfrm>
            <a:off x="4030490" y="3499714"/>
            <a:ext cx="328603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Studying about IOT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A picture containing bubble, device&#10;&#10;Description automatically generated">
            <a:extLst>
              <a:ext uri="{FF2B5EF4-FFF2-40B4-BE49-F238E27FC236}">
                <a16:creationId xmlns:a16="http://schemas.microsoft.com/office/drawing/2014/main" id="{A5BEB1DA-288D-4BB9-9226-EA5B9E820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0260">
            <a:off x="320366" y="2669747"/>
            <a:ext cx="2304007" cy="1242717"/>
          </a:xfrm>
          <a:prstGeom prst="rect">
            <a:avLst/>
          </a:prstGeom>
          <a:effectLst>
            <a:glow rad="127000">
              <a:schemeClr val="accent5">
                <a:alpha val="88000"/>
              </a:schemeClr>
            </a:glow>
            <a:softEdge rad="0"/>
          </a:effectLst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0A6858B9-C07A-4D61-B7A8-95C8C0BD3A74}"/>
              </a:ext>
            </a:extLst>
          </p:cNvPr>
          <p:cNvSpPr/>
          <p:nvPr/>
        </p:nvSpPr>
        <p:spPr>
          <a:xfrm>
            <a:off x="6300192" y="3927799"/>
            <a:ext cx="588640" cy="58203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8DC6F1FA-1F34-4A22-9B29-3A7C7EA753F4}"/>
              </a:ext>
            </a:extLst>
          </p:cNvPr>
          <p:cNvSpPr/>
          <p:nvPr/>
        </p:nvSpPr>
        <p:spPr>
          <a:xfrm>
            <a:off x="6237322" y="4509013"/>
            <a:ext cx="588640" cy="58203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25B8695B-1418-4235-87D8-3974D75BF274}"/>
              </a:ext>
            </a:extLst>
          </p:cNvPr>
          <p:cNvSpPr/>
          <p:nvPr/>
        </p:nvSpPr>
        <p:spPr>
          <a:xfrm>
            <a:off x="5759624" y="758343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156207A-0206-4A16-9EAE-A06A8A058A34}"/>
              </a:ext>
            </a:extLst>
          </p:cNvPr>
          <p:cNvSpPr/>
          <p:nvPr/>
        </p:nvSpPr>
        <p:spPr>
          <a:xfrm>
            <a:off x="6237322" y="1243987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1FF86CF9-0D4A-4D53-993F-ABF3B7CC7C2D}"/>
              </a:ext>
            </a:extLst>
          </p:cNvPr>
          <p:cNvSpPr/>
          <p:nvPr/>
        </p:nvSpPr>
        <p:spPr>
          <a:xfrm>
            <a:off x="7464419" y="3438430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22B82372-A3E8-4CF2-B3B0-00DCC24A8F80}"/>
              </a:ext>
            </a:extLst>
          </p:cNvPr>
          <p:cNvSpPr/>
          <p:nvPr/>
        </p:nvSpPr>
        <p:spPr>
          <a:xfrm>
            <a:off x="6701233" y="1881941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CF453449-1179-43BA-8327-0AA2B86DE26B}"/>
              </a:ext>
            </a:extLst>
          </p:cNvPr>
          <p:cNvSpPr/>
          <p:nvPr/>
        </p:nvSpPr>
        <p:spPr>
          <a:xfrm>
            <a:off x="7310518" y="2589079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8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6" grpId="0"/>
      <p:bldP spid="29" grpId="0"/>
      <p:bldP spid="30" grpId="0" animBg="1"/>
      <p:bldP spid="33" grpId="0"/>
      <p:bldP spid="41" grpId="0" animBg="1"/>
      <p:bldP spid="34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249-6BC5-4001-8B68-D39A75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3619" y="241677"/>
            <a:ext cx="5277351" cy="994172"/>
          </a:xfrm>
        </p:spPr>
        <p:txBody>
          <a:bodyPr/>
          <a:lstStyle/>
          <a:p>
            <a:pPr algn="ctr"/>
            <a:r>
              <a:rPr lang="en-US" sz="2800" b="1" dirty="0"/>
              <a:t>Workflow…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EBBDE-2E38-4E05-A320-F311FC005723}"/>
              </a:ext>
            </a:extLst>
          </p:cNvPr>
          <p:cNvGrpSpPr/>
          <p:nvPr/>
        </p:nvGrpSpPr>
        <p:grpSpPr>
          <a:xfrm>
            <a:off x="395536" y="1347614"/>
            <a:ext cx="8424936" cy="3057123"/>
            <a:chOff x="1150938" y="1417637"/>
            <a:chExt cx="9893300" cy="3495676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E4738B6-56B0-4BD7-9206-033BF5BAA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C08C9AF8-A345-4897-BB37-B4993DB2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20191B96-56FA-42FD-829C-AF4FE2C41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8"/>
              <a:ext cx="975805" cy="97388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DBE4F354-9BAB-40E3-A794-4008B6356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2DD2B7-ED0D-45F7-8763-0AEA424BB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1B66E0D-FB1B-4306-A74A-5DC3FF13C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49B7CD6-2AA7-436A-AE13-CDFDF956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FDFD469-7798-4327-9461-C532D48C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DDB3F05-D2EA-4E8B-BF76-F54A689E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87D14D8-A5FF-427D-98B6-D38C3ECE2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6A0DDD-598B-4E1A-8AA0-A3F9AD6946B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4223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b="1" dirty="0">
                  <a:latin typeface="Centaury"/>
                </a:rPr>
                <a:t>Sensor</a:t>
              </a:r>
            </a:p>
            <a:p>
              <a:pPr algn="ctr"/>
              <a:r>
                <a:rPr lang="en-US" sz="1200" b="1" dirty="0">
                  <a:latin typeface="Centaury"/>
                </a:rPr>
                <a:t>Readings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49175D-5091-4256-9D62-DA29D9B164AF}"/>
                </a:ext>
              </a:extLst>
            </p:cNvPr>
            <p:cNvSpPr txBox="1"/>
            <p:nvPr/>
          </p:nvSpPr>
          <p:spPr>
            <a:xfrm>
              <a:off x="5272301" y="3026507"/>
              <a:ext cx="1381125" cy="6334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b="1" dirty="0">
                  <a:latin typeface="Centaury"/>
                </a:rPr>
                <a:t>Prediction</a:t>
              </a:r>
            </a:p>
            <a:p>
              <a:pPr algn="ctr"/>
              <a:r>
                <a:rPr lang="en-US" sz="1200" b="1" dirty="0">
                  <a:latin typeface="Centaury"/>
                </a:rPr>
                <a:t>of NPK </a:t>
              </a:r>
            </a:p>
            <a:p>
              <a:pPr algn="ctr"/>
              <a:r>
                <a:rPr lang="en-US" sz="1200" b="1" dirty="0">
                  <a:latin typeface="Centaury"/>
                </a:rPr>
                <a:t>condition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D8A0F8-A327-446A-AD3B-A28155B13B53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10557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b="1" dirty="0">
                  <a:latin typeface="Centaury"/>
                </a:rPr>
                <a:t>Soil nutrient </a:t>
              </a:r>
            </a:p>
            <a:p>
              <a:pPr algn="ctr"/>
              <a:r>
                <a:rPr lang="en-US" sz="1200" b="1" dirty="0">
                  <a:latin typeface="Centaury"/>
                </a:rPr>
                <a:t>values as </a:t>
              </a:r>
            </a:p>
            <a:p>
              <a:pPr algn="ctr"/>
              <a:r>
                <a:rPr lang="en-US" sz="1200" b="1" dirty="0">
                  <a:latin typeface="Centaury"/>
                </a:rPr>
                <a:t>inputs </a:t>
              </a:r>
            </a:p>
            <a:p>
              <a:pPr algn="ctr"/>
              <a:r>
                <a:rPr lang="en-US" sz="1200" b="1" dirty="0">
                  <a:latin typeface="Centaury"/>
                </a:rPr>
                <a:t>for main </a:t>
              </a:r>
            </a:p>
            <a:p>
              <a:pPr algn="ctr"/>
              <a:r>
                <a:rPr lang="en-US" sz="1200" b="1" dirty="0">
                  <a:latin typeface="Centaury"/>
                </a:rPr>
                <a:t>algorithm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CCA40-1C85-45AC-8E2A-A61015A50F6A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7B7700-C53D-4306-B3EC-2A3D5187E43E}"/>
                </a:ext>
              </a:extLst>
            </p:cNvPr>
            <p:cNvSpPr txBox="1"/>
            <p:nvPr/>
          </p:nvSpPr>
          <p:spPr>
            <a:xfrm>
              <a:off x="7172026" y="2669515"/>
              <a:ext cx="1381125" cy="2815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26" name="Freeform 2563">
              <a:extLst>
                <a:ext uri="{FF2B5EF4-FFF2-40B4-BE49-F238E27FC236}">
                  <a16:creationId xmlns:a16="http://schemas.microsoft.com/office/drawing/2014/main" id="{40D7774E-4A20-4F2D-BE96-FD2F275C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68CA95-7D27-4D0C-A77B-E0475CE8649B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33" name="Freeform 3448">
                <a:extLst>
                  <a:ext uri="{FF2B5EF4-FFF2-40B4-BE49-F238E27FC236}">
                    <a16:creationId xmlns:a16="http://schemas.microsoft.com/office/drawing/2014/main" id="{21255DAE-1E1B-4473-A4EB-8150B85B9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449">
                <a:extLst>
                  <a:ext uri="{FF2B5EF4-FFF2-40B4-BE49-F238E27FC236}">
                    <a16:creationId xmlns:a16="http://schemas.microsoft.com/office/drawing/2014/main" id="{F1C502D9-6909-4794-ABF4-612143DE1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50">
                <a:extLst>
                  <a:ext uri="{FF2B5EF4-FFF2-40B4-BE49-F238E27FC236}">
                    <a16:creationId xmlns:a16="http://schemas.microsoft.com/office/drawing/2014/main" id="{AFA6E923-9E97-4562-A08D-CE339ADC0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451">
                <a:extLst>
                  <a:ext uri="{FF2B5EF4-FFF2-40B4-BE49-F238E27FC236}">
                    <a16:creationId xmlns:a16="http://schemas.microsoft.com/office/drawing/2014/main" id="{D1FEF547-EB2D-4BE9-AF98-BF3ADAFDF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452">
                <a:extLst>
                  <a:ext uri="{FF2B5EF4-FFF2-40B4-BE49-F238E27FC236}">
                    <a16:creationId xmlns:a16="http://schemas.microsoft.com/office/drawing/2014/main" id="{32FCD1A7-FDCC-48DF-A6B0-82351D7C0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453">
                <a:extLst>
                  <a:ext uri="{FF2B5EF4-FFF2-40B4-BE49-F238E27FC236}">
                    <a16:creationId xmlns:a16="http://schemas.microsoft.com/office/drawing/2014/main" id="{60B6BD0D-418E-49B5-AB6E-D5A19CA68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454">
                <a:extLst>
                  <a:ext uri="{FF2B5EF4-FFF2-40B4-BE49-F238E27FC236}">
                    <a16:creationId xmlns:a16="http://schemas.microsoft.com/office/drawing/2014/main" id="{FD5C5499-60B9-4590-9863-50DC9BD00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455">
                <a:extLst>
                  <a:ext uri="{FF2B5EF4-FFF2-40B4-BE49-F238E27FC236}">
                    <a16:creationId xmlns:a16="http://schemas.microsoft.com/office/drawing/2014/main" id="{DEF4F899-0E3C-4D28-9A0F-86A0A933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Freeform 302">
              <a:extLst>
                <a:ext uri="{FF2B5EF4-FFF2-40B4-BE49-F238E27FC236}">
                  <a16:creationId xmlns:a16="http://schemas.microsoft.com/office/drawing/2014/main" id="{8A6C6C7E-C7B8-4A8F-AB2B-3CE26F63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ED082872-E48E-468E-A440-59AFF2822F9D}"/>
              </a:ext>
            </a:extLst>
          </p:cNvPr>
          <p:cNvSpPr/>
          <p:nvPr/>
        </p:nvSpPr>
        <p:spPr>
          <a:xfrm>
            <a:off x="7563180" y="2073461"/>
            <a:ext cx="288032" cy="2585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08BBBF-28AF-4C1A-991E-DCF0F39BA649}"/>
              </a:ext>
            </a:extLst>
          </p:cNvPr>
          <p:cNvSpPr/>
          <p:nvPr/>
        </p:nvSpPr>
        <p:spPr>
          <a:xfrm>
            <a:off x="5915056" y="3407835"/>
            <a:ext cx="360040" cy="2880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895A4-A06E-49EF-8FB7-47AC3C02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0"/>
            <a:ext cx="9144000" cy="559175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Building The Model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A503E3-B26B-4AA3-ADEF-D77CC24F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8" y="987574"/>
            <a:ext cx="7632849" cy="188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E69EDA-4E0F-4A83-BC22-F3A1EE19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3" y="3003798"/>
            <a:ext cx="7730158" cy="1883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6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0"/>
            <a:ext cx="9144000" cy="559175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Building The Model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10221-2FFC-4C00-8321-8F9B96B75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4" y="843558"/>
            <a:ext cx="7827264" cy="3719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B1A431A-AD6B-4650-9A9D-49BF1C67F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61812"/>
          <a:stretch/>
        </p:blipFill>
        <p:spPr>
          <a:xfrm rot="20879552">
            <a:off x="5467016" y="2848926"/>
            <a:ext cx="3401568" cy="196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2760F1-1DE6-40F2-8FA8-1287AD969E25}"/>
              </a:ext>
            </a:extLst>
          </p:cNvPr>
          <p:cNvCxnSpPr/>
          <p:nvPr/>
        </p:nvCxnSpPr>
        <p:spPr>
          <a:xfrm>
            <a:off x="3779912" y="2715766"/>
            <a:ext cx="720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53830F5-6765-4E41-9E16-C9E05AB763B2}"/>
              </a:ext>
            </a:extLst>
          </p:cNvPr>
          <p:cNvSpPr/>
          <p:nvPr/>
        </p:nvSpPr>
        <p:spPr>
          <a:xfrm>
            <a:off x="5277751" y="1067992"/>
            <a:ext cx="2592288" cy="1224136"/>
          </a:xfrm>
          <a:prstGeom prst="cloud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DDC1C-BA34-4D01-81F8-CB3BEC3B6F8C}"/>
              </a:ext>
            </a:extLst>
          </p:cNvPr>
          <p:cNvCxnSpPr>
            <a:cxnSpLocks/>
          </p:cNvCxnSpPr>
          <p:nvPr/>
        </p:nvCxnSpPr>
        <p:spPr>
          <a:xfrm flipV="1">
            <a:off x="5724128" y="4619076"/>
            <a:ext cx="2016224" cy="451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0"/>
            <a:ext cx="9144000" cy="559175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Building The Model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F5A63B-5EED-4190-9C8E-CBC85106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4" y="843558"/>
            <a:ext cx="7825852" cy="372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6354BFC-9E5A-49EE-9C16-D9C2897D0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r="63027"/>
          <a:stretch/>
        </p:blipFill>
        <p:spPr>
          <a:xfrm rot="20817017">
            <a:off x="5462548" y="2887314"/>
            <a:ext cx="3403937" cy="188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2F413D-E8D1-4135-918B-F5DB8A99B097}"/>
              </a:ext>
            </a:extLst>
          </p:cNvPr>
          <p:cNvCxnSpPr/>
          <p:nvPr/>
        </p:nvCxnSpPr>
        <p:spPr>
          <a:xfrm>
            <a:off x="3779912" y="2643758"/>
            <a:ext cx="720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54FA9-0B45-4843-B128-AB41E7251631}"/>
              </a:ext>
            </a:extLst>
          </p:cNvPr>
          <p:cNvCxnSpPr>
            <a:cxnSpLocks/>
          </p:cNvCxnSpPr>
          <p:nvPr/>
        </p:nvCxnSpPr>
        <p:spPr>
          <a:xfrm flipV="1">
            <a:off x="5724128" y="4641928"/>
            <a:ext cx="2016224" cy="451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0"/>
            <a:ext cx="9144000" cy="559175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Building The Model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5CDD43-B090-410C-B8EB-DC0DE694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918" r="947"/>
          <a:stretch/>
        </p:blipFill>
        <p:spPr>
          <a:xfrm>
            <a:off x="683568" y="915566"/>
            <a:ext cx="7827264" cy="370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5326C-EAD0-4AC1-8475-56DA49BEA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r="48424" b="9811"/>
          <a:stretch/>
        </p:blipFill>
        <p:spPr>
          <a:xfrm rot="20775111">
            <a:off x="5473315" y="2985630"/>
            <a:ext cx="3401568" cy="17615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A14D24-7DF0-4E29-A770-6C8EE9B31FB3}"/>
              </a:ext>
            </a:extLst>
          </p:cNvPr>
          <p:cNvCxnSpPr/>
          <p:nvPr/>
        </p:nvCxnSpPr>
        <p:spPr>
          <a:xfrm>
            <a:off x="3779912" y="2787774"/>
            <a:ext cx="7200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E37ACE-91EF-43D5-8D40-87BE6B5F29C8}"/>
              </a:ext>
            </a:extLst>
          </p:cNvPr>
          <p:cNvCxnSpPr>
            <a:cxnSpLocks/>
          </p:cNvCxnSpPr>
          <p:nvPr/>
        </p:nvCxnSpPr>
        <p:spPr>
          <a:xfrm flipV="1">
            <a:off x="5724128" y="4721986"/>
            <a:ext cx="1659296" cy="4215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3C3CA-F669-461B-83A5-EDFF86DD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744416" y="143161"/>
            <a:ext cx="0" cy="0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B145A-2FB7-49AC-993E-4B5813C0366A}"/>
              </a:ext>
            </a:extLst>
          </p:cNvPr>
          <p:cNvSpPr/>
          <p:nvPr/>
        </p:nvSpPr>
        <p:spPr>
          <a:xfrm>
            <a:off x="755576" y="626679"/>
            <a:ext cx="3600400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E4E75-C05E-4757-8C45-CD594A560456}"/>
              </a:ext>
            </a:extLst>
          </p:cNvPr>
          <p:cNvSpPr/>
          <p:nvPr/>
        </p:nvSpPr>
        <p:spPr>
          <a:xfrm>
            <a:off x="755576" y="2236589"/>
            <a:ext cx="3600400" cy="2206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A128A-4000-4688-B921-9F812D1B4775}"/>
              </a:ext>
            </a:extLst>
          </p:cNvPr>
          <p:cNvSpPr/>
          <p:nvPr/>
        </p:nvSpPr>
        <p:spPr>
          <a:xfrm>
            <a:off x="1169218" y="770695"/>
            <a:ext cx="792088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8E65C-79D4-4B85-B776-448F23E73F76}"/>
              </a:ext>
            </a:extLst>
          </p:cNvPr>
          <p:cNvSpPr/>
          <p:nvPr/>
        </p:nvSpPr>
        <p:spPr>
          <a:xfrm>
            <a:off x="2762596" y="770695"/>
            <a:ext cx="1449363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Sensor readings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B63C2-2FAC-40C9-8F8C-788D5348890C}"/>
              </a:ext>
            </a:extLst>
          </p:cNvPr>
          <p:cNvSpPr/>
          <p:nvPr/>
        </p:nvSpPr>
        <p:spPr>
          <a:xfrm>
            <a:off x="2762596" y="1562783"/>
            <a:ext cx="1449363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5D95A4-5C44-416E-A943-40926B94F478}"/>
              </a:ext>
            </a:extLst>
          </p:cNvPr>
          <p:cNvSpPr/>
          <p:nvPr/>
        </p:nvSpPr>
        <p:spPr>
          <a:xfrm>
            <a:off x="1169218" y="1568275"/>
            <a:ext cx="792088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ESP 32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52E7AB-00A4-45C8-80A6-1BD3CC556822}"/>
              </a:ext>
            </a:extLst>
          </p:cNvPr>
          <p:cNvSpPr/>
          <p:nvPr/>
        </p:nvSpPr>
        <p:spPr>
          <a:xfrm>
            <a:off x="952642" y="2413964"/>
            <a:ext cx="433151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780DF-6C42-4761-BD09-A0F7AA1A95B1}"/>
              </a:ext>
            </a:extLst>
          </p:cNvPr>
          <p:cNvSpPr/>
          <p:nvPr/>
        </p:nvSpPr>
        <p:spPr>
          <a:xfrm>
            <a:off x="1763688" y="2413964"/>
            <a:ext cx="649175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F9B0EF-8E38-40CC-BF5A-E8A5F9496535}"/>
              </a:ext>
            </a:extLst>
          </p:cNvPr>
          <p:cNvSpPr/>
          <p:nvPr/>
        </p:nvSpPr>
        <p:spPr>
          <a:xfrm>
            <a:off x="2772762" y="2289477"/>
            <a:ext cx="1392942" cy="6308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Generate NPK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Values using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ML 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39ED0D-657E-40B0-A71C-25A94BB4FCE9}"/>
              </a:ext>
            </a:extLst>
          </p:cNvPr>
          <p:cNvSpPr/>
          <p:nvPr/>
        </p:nvSpPr>
        <p:spPr>
          <a:xfrm>
            <a:off x="2762596" y="3218965"/>
            <a:ext cx="1377356" cy="3600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NPK amounts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1DA961-63BD-4F71-AABB-F49436BB4A75}"/>
              </a:ext>
            </a:extLst>
          </p:cNvPr>
          <p:cNvSpPr/>
          <p:nvPr/>
        </p:nvSpPr>
        <p:spPr>
          <a:xfrm>
            <a:off x="2744552" y="3816269"/>
            <a:ext cx="1449363" cy="2880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8226D9-1C7C-4508-99A2-DDDBC5F7F3D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61306" y="914711"/>
            <a:ext cx="783246" cy="709461"/>
          </a:xfrm>
          <a:prstGeom prst="bentConnector3">
            <a:avLst>
              <a:gd name="adj1" fmla="val 5000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704E74-3494-49F0-9EDB-B07AA3812C8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487278" y="1058727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2A3153-6B99-4DBC-ADC2-CDCF5BFFCED9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flipH="1">
            <a:off x="1961306" y="1706799"/>
            <a:ext cx="801290" cy="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6ACA8C1-AE78-461B-87E1-7DCEE0FB43F3}"/>
              </a:ext>
            </a:extLst>
          </p:cNvPr>
          <p:cNvCxnSpPr>
            <a:endCxn id="15" idx="0"/>
          </p:cNvCxnSpPr>
          <p:nvPr/>
        </p:nvCxnSpPr>
        <p:spPr>
          <a:xfrm rot="5400000">
            <a:off x="1085666" y="1934367"/>
            <a:ext cx="563149" cy="3960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FCE9A3-6FFF-4C08-8F92-BAFB7B3C1EE2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1385793" y="2557980"/>
            <a:ext cx="377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D92017-C0B3-4531-8614-7C01A371790A}"/>
              </a:ext>
            </a:extLst>
          </p:cNvPr>
          <p:cNvCxnSpPr>
            <a:stCxn id="16" idx="3"/>
          </p:cNvCxnSpPr>
          <p:nvPr/>
        </p:nvCxnSpPr>
        <p:spPr>
          <a:xfrm>
            <a:off x="2412863" y="2557980"/>
            <a:ext cx="349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838456-41A2-490B-B70B-11DE4A547BA1}"/>
              </a:ext>
            </a:extLst>
          </p:cNvPr>
          <p:cNvCxnSpPr>
            <a:stCxn id="17" idx="2"/>
          </p:cNvCxnSpPr>
          <p:nvPr/>
        </p:nvCxnSpPr>
        <p:spPr>
          <a:xfrm>
            <a:off x="3469233" y="2920335"/>
            <a:ext cx="0" cy="29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82C5E0-38FA-4C1C-B499-0F2A36D65ED8}"/>
              </a:ext>
            </a:extLst>
          </p:cNvPr>
          <p:cNvCxnSpPr>
            <a:endCxn id="19" idx="0"/>
          </p:cNvCxnSpPr>
          <p:nvPr/>
        </p:nvCxnSpPr>
        <p:spPr>
          <a:xfrm>
            <a:off x="3469233" y="3579006"/>
            <a:ext cx="1" cy="23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889F09E-B46A-45E9-B138-80BA54430753}"/>
              </a:ext>
            </a:extLst>
          </p:cNvPr>
          <p:cNvSpPr/>
          <p:nvPr/>
        </p:nvSpPr>
        <p:spPr>
          <a:xfrm>
            <a:off x="747213" y="4484878"/>
            <a:ext cx="3600400" cy="62753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9B82D-9772-4F1E-805B-5E2D9F6FB91E}"/>
              </a:ext>
            </a:extLst>
          </p:cNvPr>
          <p:cNvSpPr/>
          <p:nvPr/>
        </p:nvSpPr>
        <p:spPr>
          <a:xfrm>
            <a:off x="1465267" y="4700568"/>
            <a:ext cx="2164291" cy="3428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Soil nutrient values for main algorithm as inputs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58439D6-6F3D-4823-81BE-9E2FF4ECE584}"/>
              </a:ext>
            </a:extLst>
          </p:cNvPr>
          <p:cNvCxnSpPr>
            <a:cxnSpLocks/>
          </p:cNvCxnSpPr>
          <p:nvPr/>
        </p:nvCxnSpPr>
        <p:spPr>
          <a:xfrm rot="5400000">
            <a:off x="2709962" y="3929227"/>
            <a:ext cx="573133" cy="881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77E8147-B6AB-42C9-B0EA-5D8600C353FB}"/>
              </a:ext>
            </a:extLst>
          </p:cNvPr>
          <p:cNvSpPr/>
          <p:nvPr/>
        </p:nvSpPr>
        <p:spPr>
          <a:xfrm>
            <a:off x="4423383" y="1120116"/>
            <a:ext cx="513258" cy="504056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FE41998-739F-4767-B834-A478DF1F9A3A}"/>
              </a:ext>
            </a:extLst>
          </p:cNvPr>
          <p:cNvSpPr/>
          <p:nvPr/>
        </p:nvSpPr>
        <p:spPr>
          <a:xfrm>
            <a:off x="4441410" y="3116902"/>
            <a:ext cx="513258" cy="504056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6DB95B-5758-4548-9848-84FB9EDF7C61}"/>
              </a:ext>
            </a:extLst>
          </p:cNvPr>
          <p:cNvSpPr/>
          <p:nvPr/>
        </p:nvSpPr>
        <p:spPr>
          <a:xfrm>
            <a:off x="5055547" y="1162093"/>
            <a:ext cx="21723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Display sub system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F934F6-5E78-4BF9-BBE1-A741B1B37725}"/>
              </a:ext>
            </a:extLst>
          </p:cNvPr>
          <p:cNvSpPr/>
          <p:nvPr/>
        </p:nvSpPr>
        <p:spPr>
          <a:xfrm>
            <a:off x="5094400" y="3155180"/>
            <a:ext cx="2890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Preprocessing sub system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C24934-4458-43B6-AD31-D4C4D1FF6D41}"/>
              </a:ext>
            </a:extLst>
          </p:cNvPr>
          <p:cNvSpPr/>
          <p:nvPr/>
        </p:nvSpPr>
        <p:spPr>
          <a:xfrm>
            <a:off x="561246" y="94841"/>
            <a:ext cx="3506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n-cs"/>
              </a:rPr>
              <a:t> 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n-cs"/>
              </a:rPr>
              <a:t>Component Overview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58D190-527F-4E55-B225-6A3BDB3A1B36}"/>
              </a:ext>
            </a:extLst>
          </p:cNvPr>
          <p:cNvGrpSpPr/>
          <p:nvPr/>
        </p:nvGrpSpPr>
        <p:grpSpPr>
          <a:xfrm>
            <a:off x="7956376" y="1"/>
            <a:ext cx="1077996" cy="2701996"/>
            <a:chOff x="2015424" y="889633"/>
            <a:chExt cx="1437328" cy="4597932"/>
          </a:xfrm>
          <a:solidFill>
            <a:schemeClr val="accent3">
              <a:lumMod val="75000"/>
            </a:schemeClr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C614CD1-65DB-415B-8AD4-83A3CE06CB9C}"/>
                </a:ext>
              </a:extLst>
            </p:cNvPr>
            <p:cNvSpPr/>
            <p:nvPr/>
          </p:nvSpPr>
          <p:spPr>
            <a:xfrm>
              <a:off x="2700593" y="889633"/>
              <a:ext cx="72000" cy="3046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Rounded Rectangle 51">
              <a:extLst>
                <a:ext uri="{FF2B5EF4-FFF2-40B4-BE49-F238E27FC236}">
                  <a16:creationId xmlns:a16="http://schemas.microsoft.com/office/drawing/2014/main" id="{093F1178-8330-4A64-B43F-75A97BC791EF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4E41A6-D8E5-4B09-B101-77574D0620C1}"/>
              </a:ext>
            </a:extLst>
          </p:cNvPr>
          <p:cNvGrpSpPr/>
          <p:nvPr/>
        </p:nvGrpSpPr>
        <p:grpSpPr>
          <a:xfrm>
            <a:off x="7487617" y="-21432"/>
            <a:ext cx="572232" cy="1790389"/>
            <a:chOff x="3192137" y="-1847"/>
            <a:chExt cx="762976" cy="3429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37E1BB-8081-4BF6-BE0F-990A26E505BF}"/>
                </a:ext>
              </a:extLst>
            </p:cNvPr>
            <p:cNvSpPr/>
            <p:nvPr/>
          </p:nvSpPr>
          <p:spPr>
            <a:xfrm>
              <a:off x="3537137" y="-1847"/>
              <a:ext cx="72000" cy="217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441583-281C-4A87-9F17-2D931E1AB4A8}"/>
                </a:ext>
              </a:extLst>
            </p:cNvPr>
            <p:cNvSpPr/>
            <p:nvPr/>
          </p:nvSpPr>
          <p:spPr>
            <a:xfrm rot="5400000" flipH="1">
              <a:off x="2944802" y="2416842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60" name="Graphic 59" descr="Connections">
            <a:extLst>
              <a:ext uri="{FF2B5EF4-FFF2-40B4-BE49-F238E27FC236}">
                <a16:creationId xmlns:a16="http://schemas.microsoft.com/office/drawing/2014/main" id="{1FAB3D12-7B4F-41BD-8878-3D9ACCA7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454" y="3398985"/>
            <a:ext cx="1847548" cy="1893484"/>
          </a:xfrm>
          <a:prstGeom prst="rect">
            <a:avLst/>
          </a:prstGeom>
        </p:spPr>
      </p:pic>
      <p:sp>
        <p:nvSpPr>
          <p:cNvPr id="61" name="Frame 60">
            <a:extLst>
              <a:ext uri="{FF2B5EF4-FFF2-40B4-BE49-F238E27FC236}">
                <a16:creationId xmlns:a16="http://schemas.microsoft.com/office/drawing/2014/main" id="{A68BAD3A-D98E-4DAF-B8D0-AAE8102B5F56}"/>
              </a:ext>
            </a:extLst>
          </p:cNvPr>
          <p:cNvSpPr/>
          <p:nvPr/>
        </p:nvSpPr>
        <p:spPr>
          <a:xfrm>
            <a:off x="5070374" y="3054209"/>
            <a:ext cx="2965450" cy="596803"/>
          </a:xfrm>
          <a:prstGeom prst="fram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9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8D2776-A48D-4F43-9ED1-AAFA64CB3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6304" y="2211710"/>
            <a:ext cx="5868144" cy="99221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distinctly identify the presence of nutrient deficiency in a particular plant?</a:t>
            </a:r>
          </a:p>
          <a:p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FA307-D744-4695-BE9E-2C4467A25939}"/>
              </a:ext>
            </a:extLst>
          </p:cNvPr>
          <p:cNvSpPr txBox="1"/>
          <p:nvPr/>
        </p:nvSpPr>
        <p:spPr>
          <a:xfrm>
            <a:off x="2304256" y="-170944"/>
            <a:ext cx="5364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 </a:t>
            </a:r>
            <a:r>
              <a:rPr lang="en-US" sz="3200" b="1" dirty="0">
                <a:latin typeface="+mj-lt"/>
              </a:rPr>
              <a:t>Research Problem  </a:t>
            </a:r>
            <a:r>
              <a:rPr lang="en-US" sz="8800" b="1" dirty="0">
                <a:latin typeface="Algerian" panose="04020705040A02060702" pitchFamily="82" charset="0"/>
              </a:rPr>
              <a:t>?</a:t>
            </a:r>
            <a:endParaRPr lang="en-US" sz="3200" dirty="0"/>
          </a:p>
        </p:txBody>
      </p:sp>
      <p:pic>
        <p:nvPicPr>
          <p:cNvPr id="13" name="Graphic 12" descr="Farmer">
            <a:extLst>
              <a:ext uri="{FF2B5EF4-FFF2-40B4-BE49-F238E27FC236}">
                <a16:creationId xmlns:a16="http://schemas.microsoft.com/office/drawing/2014/main" id="{64B05D7E-9B9F-4FA2-8583-DA5CA8C5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563638"/>
            <a:ext cx="1893689" cy="1893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477E2-B43F-4896-AD29-A653FBFF9FD6}"/>
              </a:ext>
            </a:extLst>
          </p:cNvPr>
          <p:cNvSpPr txBox="1"/>
          <p:nvPr/>
        </p:nvSpPr>
        <p:spPr>
          <a:xfrm>
            <a:off x="2304256" y="3363838"/>
            <a:ext cx="586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Nutrient deficiencies have similar symptoms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cs typeface="Arial" pitchFamily="34" charset="0"/>
            </a:endParaRPr>
          </a:p>
          <a:p>
            <a:pPr algn="ctr"/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1510"/>
            <a:ext cx="9144000" cy="576064"/>
          </a:xfrm>
        </p:spPr>
        <p:txBody>
          <a:bodyPr/>
          <a:lstStyle/>
          <a:p>
            <a:r>
              <a:rPr lang="en-US" altLang="ko-KR" b="1" dirty="0"/>
              <a:t>Next progress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1197498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80174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962850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8972" y="2264192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Implementing firebase connection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8972" y="3075806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Implementing Test model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8972" y="4091746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Integrating the System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F94E4-AB72-4F11-8946-6EF5E1DC3F3E}"/>
              </a:ext>
            </a:extLst>
          </p:cNvPr>
          <p:cNvSpPr txBox="1"/>
          <p:nvPr/>
        </p:nvSpPr>
        <p:spPr>
          <a:xfrm>
            <a:off x="2968972" y="1452578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Developing the IOT device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F6C2F-1FD9-4883-A837-A9B0E2762A30}"/>
              </a:ext>
            </a:extLst>
          </p:cNvPr>
          <p:cNvSpPr txBox="1"/>
          <p:nvPr/>
        </p:nvSpPr>
        <p:spPr>
          <a:xfrm>
            <a:off x="1187624" y="3845526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E2F1B-6339-44B5-961F-701CE557608D}"/>
              </a:ext>
            </a:extLst>
          </p:cNvPr>
          <p:cNvSpPr/>
          <p:nvPr/>
        </p:nvSpPr>
        <p:spPr>
          <a:xfrm>
            <a:off x="6376610" y="1264314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50B322-65C5-4645-89B0-26C71DD5BAA6}"/>
              </a:ext>
            </a:extLst>
          </p:cNvPr>
          <p:cNvSpPr/>
          <p:nvPr/>
        </p:nvSpPr>
        <p:spPr>
          <a:xfrm>
            <a:off x="6376610" y="2106276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C94A2-B602-49E0-8BB6-8B1C9B870A82}"/>
              </a:ext>
            </a:extLst>
          </p:cNvPr>
          <p:cNvSpPr/>
          <p:nvPr/>
        </p:nvSpPr>
        <p:spPr>
          <a:xfrm>
            <a:off x="6376610" y="2927179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7BDB6-E275-4261-9AAA-327A410FB7CB}"/>
              </a:ext>
            </a:extLst>
          </p:cNvPr>
          <p:cNvSpPr/>
          <p:nvPr/>
        </p:nvSpPr>
        <p:spPr>
          <a:xfrm>
            <a:off x="6376610" y="3912342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9751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1" grpId="0" animBg="1"/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123478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Block Arc 1"/>
          <p:cNvSpPr/>
          <p:nvPr/>
        </p:nvSpPr>
        <p:spPr>
          <a:xfrm>
            <a:off x="0" y="920122"/>
            <a:ext cx="3384376" cy="3704180"/>
          </a:xfrm>
          <a:prstGeom prst="blockArc">
            <a:avLst>
              <a:gd name="adj1" fmla="val 16216880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13244" y="6995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Diamond 5"/>
          <p:cNvSpPr/>
          <p:nvPr/>
        </p:nvSpPr>
        <p:spPr>
          <a:xfrm rot="416571">
            <a:off x="3007488" y="1809554"/>
            <a:ext cx="526508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3006948" y="3341386"/>
            <a:ext cx="484932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 rot="1296146">
            <a:off x="2490190" y="3911028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3131840" y="24997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8359" y="711430"/>
            <a:ext cx="2174299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Study about plant disorders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20" y="1321799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Soil analysis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6416" y="1779182"/>
            <a:ext cx="2227351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Collection &amp; Preprocessing</a:t>
            </a:r>
          </a:p>
          <a:p>
            <a:pPr algn="ctr"/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0490" y="2690037"/>
            <a:ext cx="3096344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Building the linear regression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1899644" y="758533"/>
            <a:ext cx="273640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128241" y="1872753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253249" y="2531538"/>
            <a:ext cx="24414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029323" y="3404585"/>
            <a:ext cx="42110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2616044" y="3972380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59FE12E-02D9-4565-BF12-39278295D3CC}"/>
              </a:ext>
            </a:extLst>
          </p:cNvPr>
          <p:cNvSpPr/>
          <p:nvPr/>
        </p:nvSpPr>
        <p:spPr>
          <a:xfrm rot="19940862">
            <a:off x="2585231" y="1151691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69">
            <a:extLst>
              <a:ext uri="{FF2B5EF4-FFF2-40B4-BE49-F238E27FC236}">
                <a16:creationId xmlns:a16="http://schemas.microsoft.com/office/drawing/2014/main" id="{CC0082C6-743F-4C29-80E8-1BA93B1A1ABC}"/>
              </a:ext>
            </a:extLst>
          </p:cNvPr>
          <p:cNvSpPr/>
          <p:nvPr/>
        </p:nvSpPr>
        <p:spPr>
          <a:xfrm>
            <a:off x="2705984" y="1228205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97AD070-2EA2-4B3C-B257-399A0202434E}"/>
              </a:ext>
            </a:extLst>
          </p:cNvPr>
          <p:cNvSpPr/>
          <p:nvPr/>
        </p:nvSpPr>
        <p:spPr>
          <a:xfrm>
            <a:off x="1835696" y="4277490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69">
            <a:extLst>
              <a:ext uri="{FF2B5EF4-FFF2-40B4-BE49-F238E27FC236}">
                <a16:creationId xmlns:a16="http://schemas.microsoft.com/office/drawing/2014/main" id="{3F906FCA-DA23-470C-A9FD-5FD41EC076C3}"/>
              </a:ext>
            </a:extLst>
          </p:cNvPr>
          <p:cNvSpPr/>
          <p:nvPr/>
        </p:nvSpPr>
        <p:spPr>
          <a:xfrm>
            <a:off x="1961769" y="4374092"/>
            <a:ext cx="256419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7EE3A-50E2-488B-B3A5-53C312F58A1C}"/>
              </a:ext>
            </a:extLst>
          </p:cNvPr>
          <p:cNvSpPr txBox="1"/>
          <p:nvPr/>
        </p:nvSpPr>
        <p:spPr>
          <a:xfrm>
            <a:off x="3314342" y="4527177"/>
            <a:ext cx="2764930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Developing firebase connection and test model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Graphic 21" descr="Leaf">
            <a:extLst>
              <a:ext uri="{FF2B5EF4-FFF2-40B4-BE49-F238E27FC236}">
                <a16:creationId xmlns:a16="http://schemas.microsoft.com/office/drawing/2014/main" id="{7053F27D-615A-4790-9B43-EF18E0FC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42242">
            <a:off x="1398459" y="3250085"/>
            <a:ext cx="894929" cy="894929"/>
          </a:xfrm>
          <a:prstGeom prst="rect">
            <a:avLst/>
          </a:prstGeom>
        </p:spPr>
      </p:pic>
      <p:pic>
        <p:nvPicPr>
          <p:cNvPr id="45" name="Graphic 44" descr="Leaf">
            <a:extLst>
              <a:ext uri="{FF2B5EF4-FFF2-40B4-BE49-F238E27FC236}">
                <a16:creationId xmlns:a16="http://schemas.microsoft.com/office/drawing/2014/main" id="{93112E87-5050-44F7-977D-032B92DD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7478" y="3274225"/>
            <a:ext cx="894929" cy="894929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DA11A01-A4A0-46A2-9474-E6B285521D18}"/>
              </a:ext>
            </a:extLst>
          </p:cNvPr>
          <p:cNvSpPr txBox="1">
            <a:spLocks/>
          </p:cNvSpPr>
          <p:nvPr/>
        </p:nvSpPr>
        <p:spPr>
          <a:xfrm>
            <a:off x="0" y="104863"/>
            <a:ext cx="9144000" cy="791870"/>
          </a:xfr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Algerian" panose="04020705040A02060702" pitchFamily="82" charset="0"/>
              </a:rPr>
              <a:t>	   </a:t>
            </a:r>
            <a:r>
              <a:rPr lang="en-US" sz="2400" b="1" dirty="0"/>
              <a:t>Analysis Soil Condition Using an IOT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DAAA9-676C-459A-AF6B-C75C25073C5B}"/>
              </a:ext>
            </a:extLst>
          </p:cNvPr>
          <p:cNvSpPr txBox="1"/>
          <p:nvPr/>
        </p:nvSpPr>
        <p:spPr>
          <a:xfrm rot="19019206">
            <a:off x="2384210" y="1867346"/>
            <a:ext cx="56432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  <a:p>
            <a:r>
              <a:rPr lang="en-US" sz="1400" dirty="0"/>
              <a:t>P</a:t>
            </a:r>
          </a:p>
          <a:p>
            <a:r>
              <a:rPr lang="en-US" sz="1400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B937B-0C75-4023-84F3-D10B59D5D789}"/>
              </a:ext>
            </a:extLst>
          </p:cNvPr>
          <p:cNvSpPr txBox="1"/>
          <p:nvPr/>
        </p:nvSpPr>
        <p:spPr>
          <a:xfrm>
            <a:off x="3957874" y="4062444"/>
            <a:ext cx="2227351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Developing the IOT device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7ACCD0-CCE4-46BA-AF59-62D6275C271E}"/>
              </a:ext>
            </a:extLst>
          </p:cNvPr>
          <p:cNvSpPr txBox="1"/>
          <p:nvPr/>
        </p:nvSpPr>
        <p:spPr>
          <a:xfrm>
            <a:off x="4030490" y="3499714"/>
            <a:ext cx="328603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Studying about IOT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12" descr="A picture containing bubble, device&#10;&#10;Description automatically generated">
            <a:extLst>
              <a:ext uri="{FF2B5EF4-FFF2-40B4-BE49-F238E27FC236}">
                <a16:creationId xmlns:a16="http://schemas.microsoft.com/office/drawing/2014/main" id="{A5BEB1DA-288D-4BB9-9226-EA5B9E820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0260">
            <a:off x="320366" y="2669747"/>
            <a:ext cx="2304007" cy="1242717"/>
          </a:xfrm>
          <a:prstGeom prst="rect">
            <a:avLst/>
          </a:prstGeom>
          <a:effectLst>
            <a:glow rad="127000">
              <a:schemeClr val="accent5">
                <a:alpha val="88000"/>
              </a:schemeClr>
            </a:glow>
            <a:softEdge rad="0"/>
          </a:effectLst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0A6858B9-C07A-4D61-B7A8-95C8C0BD3A74}"/>
              </a:ext>
            </a:extLst>
          </p:cNvPr>
          <p:cNvSpPr/>
          <p:nvPr/>
        </p:nvSpPr>
        <p:spPr>
          <a:xfrm>
            <a:off x="6300192" y="3927799"/>
            <a:ext cx="588640" cy="58203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8DC6F1FA-1F34-4A22-9B29-3A7C7EA753F4}"/>
              </a:ext>
            </a:extLst>
          </p:cNvPr>
          <p:cNvSpPr/>
          <p:nvPr/>
        </p:nvSpPr>
        <p:spPr>
          <a:xfrm>
            <a:off x="6237322" y="4509013"/>
            <a:ext cx="588640" cy="58203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25B8695B-1418-4235-87D8-3974D75BF274}"/>
              </a:ext>
            </a:extLst>
          </p:cNvPr>
          <p:cNvSpPr/>
          <p:nvPr/>
        </p:nvSpPr>
        <p:spPr>
          <a:xfrm>
            <a:off x="5759624" y="758343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156207A-0206-4A16-9EAE-A06A8A058A34}"/>
              </a:ext>
            </a:extLst>
          </p:cNvPr>
          <p:cNvSpPr/>
          <p:nvPr/>
        </p:nvSpPr>
        <p:spPr>
          <a:xfrm>
            <a:off x="6237322" y="1243987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1FF86CF9-0D4A-4D53-993F-ABF3B7CC7C2D}"/>
              </a:ext>
            </a:extLst>
          </p:cNvPr>
          <p:cNvSpPr/>
          <p:nvPr/>
        </p:nvSpPr>
        <p:spPr>
          <a:xfrm>
            <a:off x="7464419" y="3438430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22B82372-A3E8-4CF2-B3B0-00DCC24A8F80}"/>
              </a:ext>
            </a:extLst>
          </p:cNvPr>
          <p:cNvSpPr/>
          <p:nvPr/>
        </p:nvSpPr>
        <p:spPr>
          <a:xfrm>
            <a:off x="6701233" y="1881941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CF453449-1179-43BA-8327-0AA2B86DE26B}"/>
              </a:ext>
            </a:extLst>
          </p:cNvPr>
          <p:cNvSpPr/>
          <p:nvPr/>
        </p:nvSpPr>
        <p:spPr>
          <a:xfrm>
            <a:off x="7310518" y="2589079"/>
            <a:ext cx="425601" cy="3662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6" grpId="0"/>
      <p:bldP spid="29" grpId="0"/>
      <p:bldP spid="30" grpId="0" animBg="1"/>
      <p:bldP spid="33" grpId="0"/>
      <p:bldP spid="41" grpId="0" animBg="1"/>
      <p:bldP spid="34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5DDBF-47B9-46CA-AA11-F164DA71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32197"/>
            <a:ext cx="7886700" cy="2139553"/>
          </a:xfrm>
        </p:spPr>
        <p:txBody>
          <a:bodyPr/>
          <a:lstStyle/>
          <a:p>
            <a:pPr algn="ctr"/>
            <a:r>
              <a:rPr lang="en-US" b="1" dirty="0"/>
              <a:t>COMPONENT FOUR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561B3-7155-4CF8-9EFD-FB69CE0E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490886"/>
            <a:ext cx="7886700" cy="11251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secure and distributed platform for identifying best commercial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for deficiency based on diagnosis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3C3CA-F669-461B-83A5-EDFF86DD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Connections">
            <a:extLst>
              <a:ext uri="{FF2B5EF4-FFF2-40B4-BE49-F238E27FC236}">
                <a16:creationId xmlns:a16="http://schemas.microsoft.com/office/drawing/2014/main" id="{80123A6F-A0E3-47F6-B7A3-DF0D1A62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224" y="2652614"/>
            <a:ext cx="2413000" cy="241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E31C45-07A9-4E74-BBEE-F5D5CB801411}"/>
              </a:ext>
            </a:extLst>
          </p:cNvPr>
          <p:cNvSpPr txBox="1"/>
          <p:nvPr/>
        </p:nvSpPr>
        <p:spPr>
          <a:xfrm>
            <a:off x="3158753" y="3291830"/>
            <a:ext cx="2826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B. I. Sariffodeen</a:t>
            </a:r>
          </a:p>
          <a:p>
            <a:pPr algn="ctr"/>
            <a:r>
              <a:rPr lang="en-US" sz="1050" b="1" dirty="0"/>
              <a:t>IT17354516</a:t>
            </a:r>
          </a:p>
        </p:txBody>
      </p:sp>
    </p:spTree>
    <p:extLst>
      <p:ext uri="{BB962C8B-B14F-4D97-AF65-F5344CB8AC3E}">
        <p14:creationId xmlns:p14="http://schemas.microsoft.com/office/powerpoint/2010/main" val="25222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E717-3C1D-48B7-9BF5-14EC8212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7" y="424043"/>
            <a:ext cx="7886700" cy="994172"/>
          </a:xfrm>
        </p:spPr>
        <p:txBody>
          <a:bodyPr/>
          <a:lstStyle/>
          <a:p>
            <a:r>
              <a:rPr lang="en-US" b="1" dirty="0">
                <a:latin typeface="+mn-lt"/>
                <a:cs typeface="Times New Roman" panose="02020603050405020304" pitchFamily="18" charset="0"/>
              </a:rPr>
              <a:t>Research question</a:t>
            </a: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CA0FB2-0D5F-4E23-81D5-A983229B4EE3}"/>
              </a:ext>
            </a:extLst>
          </p:cNvPr>
          <p:cNvSpPr/>
          <p:nvPr/>
        </p:nvSpPr>
        <p:spPr>
          <a:xfrm>
            <a:off x="628650" y="2693014"/>
            <a:ext cx="7722394" cy="507206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AC3E6-5517-45E5-9A8F-54AE0B77A1F2}"/>
              </a:ext>
            </a:extLst>
          </p:cNvPr>
          <p:cNvSpPr/>
          <p:nvPr/>
        </p:nvSpPr>
        <p:spPr>
          <a:xfrm>
            <a:off x="628650" y="3394863"/>
            <a:ext cx="7722394" cy="507206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92844-C22E-41D3-8FE7-578D1F41FD08}"/>
              </a:ext>
            </a:extLst>
          </p:cNvPr>
          <p:cNvSpPr txBox="1"/>
          <p:nvPr/>
        </p:nvSpPr>
        <p:spPr>
          <a:xfrm>
            <a:off x="1074644" y="3503728"/>
            <a:ext cx="7125692" cy="276999"/>
          </a:xfrm>
          <a:prstGeom prst="rect">
            <a:avLst/>
          </a:prstGeom>
          <a:solidFill>
            <a:srgbClr val="649941"/>
          </a:solidFill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1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Times New Roman" panose="02020603050405020304" pitchFamily="18" charset="0"/>
              </a:rPr>
              <a:t>How can a community driven decentralized solution be implemented to streamline these proceedings?  </a:t>
            </a:r>
            <a:endParaRPr lang="ko-KR" altLang="en-US" sz="1200" b="1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FAAFB-6007-4E1D-A102-338E2738EC77}"/>
              </a:ext>
            </a:extLst>
          </p:cNvPr>
          <p:cNvSpPr txBox="1"/>
          <p:nvPr/>
        </p:nvSpPr>
        <p:spPr>
          <a:xfrm>
            <a:off x="1074644" y="2695535"/>
            <a:ext cx="6755993" cy="461665"/>
          </a:xfrm>
          <a:prstGeom prst="rect">
            <a:avLst/>
          </a:prstGeom>
          <a:solidFill>
            <a:srgbClr val="649941"/>
          </a:solidFill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1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Times New Roman" panose="02020603050405020304" pitchFamily="18" charset="0"/>
              </a:rPr>
              <a:t>What are the existing similar systems in the market &amp; how improvements can be made on information symmetry? </a:t>
            </a:r>
            <a:endParaRPr lang="ko-KR" altLang="en-US" sz="1200" b="1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6A138B-B3EA-4FB7-8612-38AAAF63F35E}"/>
              </a:ext>
            </a:extLst>
          </p:cNvPr>
          <p:cNvSpPr/>
          <p:nvPr/>
        </p:nvSpPr>
        <p:spPr>
          <a:xfrm>
            <a:off x="628650" y="1953858"/>
            <a:ext cx="7722394" cy="507206"/>
          </a:xfrm>
          <a:prstGeom prst="rect">
            <a:avLst/>
          </a:prstGeom>
          <a:solidFill>
            <a:srgbClr val="649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2873D-A9CC-46D2-B52D-B56C51D7661D}"/>
              </a:ext>
            </a:extLst>
          </p:cNvPr>
          <p:cNvSpPr txBox="1"/>
          <p:nvPr/>
        </p:nvSpPr>
        <p:spPr>
          <a:xfrm>
            <a:off x="1075334" y="2084878"/>
            <a:ext cx="6755993" cy="276999"/>
          </a:xfrm>
          <a:prstGeom prst="rect">
            <a:avLst/>
          </a:prstGeom>
          <a:solidFill>
            <a:srgbClr val="649941"/>
          </a:solidFill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1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Times New Roman" panose="02020603050405020304" pitchFamily="18" charset="0"/>
              </a:rPr>
              <a:t>What is the context of the current ecosystem for fertilizer purchasing and administering?</a:t>
            </a:r>
            <a:endParaRPr lang="ko-KR" altLang="en-US" sz="1200" b="1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7B3CE-F1F3-4D67-8EDE-080E720E8D09}"/>
              </a:ext>
            </a:extLst>
          </p:cNvPr>
          <p:cNvSpPr txBox="1"/>
          <p:nvPr/>
        </p:nvSpPr>
        <p:spPr>
          <a:xfrm>
            <a:off x="669180" y="2011252"/>
            <a:ext cx="406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AEFC2-BA7D-4DD4-921C-DCAFF86389A7}"/>
              </a:ext>
            </a:extLst>
          </p:cNvPr>
          <p:cNvSpPr txBox="1"/>
          <p:nvPr/>
        </p:nvSpPr>
        <p:spPr>
          <a:xfrm>
            <a:off x="669180" y="2703631"/>
            <a:ext cx="406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A2B12-8FFA-47FE-AE02-54347A56F2DA}"/>
              </a:ext>
            </a:extLst>
          </p:cNvPr>
          <p:cNvSpPr txBox="1"/>
          <p:nvPr/>
        </p:nvSpPr>
        <p:spPr>
          <a:xfrm>
            <a:off x="669180" y="3452257"/>
            <a:ext cx="406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08FCDF-7FF9-4187-88BA-3E9D84BDF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76" y="339022"/>
            <a:ext cx="688224" cy="11642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6421B-8C6F-42E3-837F-FDAB9BA9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latinLnBrk="0"/>
            <a:fld id="{8FF06E0C-3CB7-4CF5-A457-9D447D75F7B1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latinLnBrk="0"/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5563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933134" y="3094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378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Workflow</a:t>
            </a:r>
          </a:p>
        </p:txBody>
      </p:sp>
      <p:sp>
        <p:nvSpPr>
          <p:cNvPr id="2" name="Block Arc 1"/>
          <p:cNvSpPr/>
          <p:nvPr/>
        </p:nvSpPr>
        <p:spPr>
          <a:xfrm>
            <a:off x="0" y="1239926"/>
            <a:ext cx="3384376" cy="3384376"/>
          </a:xfrm>
          <a:prstGeom prst="blockArc">
            <a:avLst>
              <a:gd name="adj1" fmla="val 16173554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ko-KR" altLang="en-US">
              <a:solidFill>
                <a:prstClr val="black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2341374" y="1238008"/>
            <a:ext cx="526508" cy="526508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6" name="Diamond 5"/>
          <p:cNvSpPr/>
          <p:nvPr/>
        </p:nvSpPr>
        <p:spPr>
          <a:xfrm>
            <a:off x="2909950" y="1814071"/>
            <a:ext cx="526508" cy="526508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2909950" y="3470256"/>
            <a:ext cx="526508" cy="526508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341374" y="4043013"/>
            <a:ext cx="526508" cy="526508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3085536" y="2642164"/>
            <a:ext cx="526508" cy="526508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ko-KR" altLang="en-US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7" y="1336114"/>
            <a:ext cx="33171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Identify best Suited approach for network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6289" y="1362761"/>
            <a:ext cx="1368151" cy="276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defTabSz="914378">
              <a:defRPr/>
            </a:pPr>
            <a:endParaRPr lang="ko-KR" altLang="en-US" sz="1200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8065" y="1987163"/>
            <a:ext cx="3317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Structure 3-peer network and instantiate Chaincode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5898" y="2017386"/>
            <a:ext cx="136815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4378">
              <a:defRPr/>
            </a:pP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0807" y="2787007"/>
            <a:ext cx="33171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Build best suited API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1111" y="2718176"/>
            <a:ext cx="13681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defTabSz="914378">
              <a:defRPr/>
            </a:pP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48065" y="3449189"/>
            <a:ext cx="33171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Develop suitable Mobile Application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2053" y="3381709"/>
            <a:ext cx="136815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4378">
              <a:defRPr/>
            </a:pP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7" y="4131296"/>
            <a:ext cx="33171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378"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Integrate System to run on Blockchain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3848" y="4082499"/>
            <a:ext cx="13681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 defTabSz="914378">
              <a:defRPr/>
            </a:pPr>
            <a:endParaRPr lang="ko-KR" altLang="en-US" b="1" dirty="0">
              <a:solidFill>
                <a:prstClr val="white"/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2458848" y="1301206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1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030704" y="1877270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2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206289" y="2705362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3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030703" y="3533455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4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2467228" y="4104364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5</a:t>
            </a:r>
            <a:endParaRPr lang="ko-KR" altLang="en-US" sz="2000" dirty="0">
              <a:solidFill>
                <a:prstClr val="white"/>
              </a:solidFill>
              <a:latin typeface="Arial"/>
              <a:ea typeface="맑은 고딕" panose="020B0503020000020004" pitchFamily="34" charset="-127"/>
            </a:endParaRPr>
          </a:p>
        </p:txBody>
      </p:sp>
      <p:sp>
        <p:nvSpPr>
          <p:cNvPr id="30" name="Frame 17">
            <a:extLst>
              <a:ext uri="{FF2B5EF4-FFF2-40B4-BE49-F238E27FC236}">
                <a16:creationId xmlns:a16="http://schemas.microsoft.com/office/drawing/2014/main" id="{E32B04B2-2CE8-4FF6-BBE3-A5759D261DF0}"/>
              </a:ext>
            </a:extLst>
          </p:cNvPr>
          <p:cNvSpPr/>
          <p:nvPr/>
        </p:nvSpPr>
        <p:spPr>
          <a:xfrm>
            <a:off x="4200258" y="3430507"/>
            <a:ext cx="371742" cy="274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1" name="Chord 14">
            <a:extLst>
              <a:ext uri="{FF2B5EF4-FFF2-40B4-BE49-F238E27FC236}">
                <a16:creationId xmlns:a16="http://schemas.microsoft.com/office/drawing/2014/main" id="{EC0A258D-6F29-402C-A70B-103D063BA746}"/>
              </a:ext>
            </a:extLst>
          </p:cNvPr>
          <p:cNvSpPr/>
          <p:nvPr/>
        </p:nvSpPr>
        <p:spPr>
          <a:xfrm>
            <a:off x="3709923" y="4131296"/>
            <a:ext cx="281188" cy="27173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>
              <a:defRPr/>
            </a:pPr>
            <a:endParaRPr lang="ko-KR" altLang="en-US" sz="1350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88C666F6-BF3C-41DC-B72F-B4EFEA40BDE0}"/>
              </a:ext>
            </a:extLst>
          </p:cNvPr>
          <p:cNvSpPr/>
          <p:nvPr/>
        </p:nvSpPr>
        <p:spPr>
          <a:xfrm>
            <a:off x="3678454" y="1371949"/>
            <a:ext cx="371742" cy="274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3" name="Frame 17">
            <a:extLst>
              <a:ext uri="{FF2B5EF4-FFF2-40B4-BE49-F238E27FC236}">
                <a16:creationId xmlns:a16="http://schemas.microsoft.com/office/drawing/2014/main" id="{B045DC77-175C-420B-857A-A5117908CAE0}"/>
              </a:ext>
            </a:extLst>
          </p:cNvPr>
          <p:cNvSpPr/>
          <p:nvPr/>
        </p:nvSpPr>
        <p:spPr>
          <a:xfrm>
            <a:off x="4134103" y="2068281"/>
            <a:ext cx="371742" cy="274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4" name="Frame 17">
            <a:extLst>
              <a:ext uri="{FF2B5EF4-FFF2-40B4-BE49-F238E27FC236}">
                <a16:creationId xmlns:a16="http://schemas.microsoft.com/office/drawing/2014/main" id="{DA41C07F-06E1-4E47-A036-E9E12D50F7F7}"/>
              </a:ext>
            </a:extLst>
          </p:cNvPr>
          <p:cNvSpPr/>
          <p:nvPr/>
        </p:nvSpPr>
        <p:spPr>
          <a:xfrm>
            <a:off x="4484414" y="2770226"/>
            <a:ext cx="371742" cy="274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>
              <a:defRPr/>
            </a:pP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68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11576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126518" cy="111062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4495" y="-190252"/>
            <a:ext cx="1370729" cy="103274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990350" y="316610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D6DB-207C-4A07-9CF1-DD05801A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8" y="384570"/>
            <a:ext cx="7046912" cy="42763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649941"/>
                </a:solidFill>
              </a:rPr>
              <a:t>Current Context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 peer network constructed based on byfn.sh shell executable file available in fabric-samples.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Functionality achieved: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All 3 entities can register and login (first time registration may take time because peers should communicate their copy of ledger on first sign-up)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Farmer can receive expert advice by </a:t>
            </a:r>
            <a:r>
              <a:rPr lang="en-US" sz="1400" b="1" dirty="0"/>
              <a:t>describing</a:t>
            </a:r>
            <a:r>
              <a:rPr lang="en-US" sz="1400" dirty="0"/>
              <a:t> his problem.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Famer can view his request sent to the expert &amp; see if there's any response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Farmer can ask vendor for product by describing product and view response.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Farmer and Expert can also view product posted by vendors and their reviews.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Vendor can advertise products and handout quotations.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Expert can give farmer advice privately.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Expert can rate product without vendor knowing.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568" y="4586626"/>
            <a:ext cx="1120885" cy="55687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5473" y="4839858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Content Placeholder 4" descr="A picture containing basketball, game, drawing&#10;&#10;Description automatically generated">
            <a:extLst>
              <a:ext uri="{FF2B5EF4-FFF2-40B4-BE49-F238E27FC236}">
                <a16:creationId xmlns:a16="http://schemas.microsoft.com/office/drawing/2014/main" id="{72F288D8-880F-4063-99A3-633429855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6" r="12403"/>
          <a:stretch/>
        </p:blipFill>
        <p:spPr>
          <a:xfrm>
            <a:off x="1614488" y="706675"/>
            <a:ext cx="1534866" cy="6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7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sketball, game, drawing&#10;&#10;Description automatically generated">
            <a:extLst>
              <a:ext uri="{FF2B5EF4-FFF2-40B4-BE49-F238E27FC236}">
                <a16:creationId xmlns:a16="http://schemas.microsoft.com/office/drawing/2014/main" id="{C5EE7B63-2BD5-493A-A07C-BB015067B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06" y="206498"/>
            <a:ext cx="2844183" cy="778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C9F2F-9342-4967-8DD5-98102A514378}"/>
              </a:ext>
            </a:extLst>
          </p:cNvPr>
          <p:cNvSpPr txBox="1"/>
          <p:nvPr/>
        </p:nvSpPr>
        <p:spPr>
          <a:xfrm>
            <a:off x="2987832" y="1009116"/>
            <a:ext cx="30523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3-peer network for Farmer, Vendor &amp; Expert parties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CA9A0-5708-48DA-93C2-BCDAAC943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7835" y="1410556"/>
            <a:ext cx="1368321" cy="850937"/>
          </a:xfrm>
          <a:prstGeom prst="rect">
            <a:avLst/>
          </a:prstGeom>
        </p:spPr>
      </p:pic>
      <p:pic>
        <p:nvPicPr>
          <p:cNvPr id="10" name="Graphic 9" descr="Farmer">
            <a:extLst>
              <a:ext uri="{FF2B5EF4-FFF2-40B4-BE49-F238E27FC236}">
                <a16:creationId xmlns:a16="http://schemas.microsoft.com/office/drawing/2014/main" id="{43FAF7C4-CB91-4D8E-A575-095985A3F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0825" y="1403308"/>
            <a:ext cx="685800" cy="685800"/>
          </a:xfrm>
          <a:prstGeom prst="rect">
            <a:avLst/>
          </a:prstGeom>
        </p:spPr>
      </p:pic>
      <p:pic>
        <p:nvPicPr>
          <p:cNvPr id="12" name="Graphic 11" descr="Scientist">
            <a:extLst>
              <a:ext uri="{FF2B5EF4-FFF2-40B4-BE49-F238E27FC236}">
                <a16:creationId xmlns:a16="http://schemas.microsoft.com/office/drawing/2014/main" id="{F24064C8-AB22-4F93-9C79-DE6F3CF32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7367" y="1403308"/>
            <a:ext cx="685800" cy="685800"/>
          </a:xfrm>
          <a:prstGeom prst="rect">
            <a:avLst/>
          </a:prstGeom>
        </p:spPr>
      </p:pic>
      <p:pic>
        <p:nvPicPr>
          <p:cNvPr id="14" name="Graphic 13" descr="Kiosk">
            <a:extLst>
              <a:ext uri="{FF2B5EF4-FFF2-40B4-BE49-F238E27FC236}">
                <a16:creationId xmlns:a16="http://schemas.microsoft.com/office/drawing/2014/main" id="{195BF717-0CCC-48A5-ABB3-12390D5DD7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9095" y="2493574"/>
            <a:ext cx="685800" cy="685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5757D6-9084-4723-80AB-9370C8A4607B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 flipV="1">
            <a:off x="2836626" y="1746208"/>
            <a:ext cx="1051210" cy="8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7F2467-EE38-4694-86B1-B1B376515BF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571996" y="2261492"/>
            <a:ext cx="0" cy="22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C2C95DD-F212-4FAE-801E-3864F5BD1EAA}"/>
              </a:ext>
            </a:extLst>
          </p:cNvPr>
          <p:cNvSpPr/>
          <p:nvPr/>
        </p:nvSpPr>
        <p:spPr>
          <a:xfrm>
            <a:off x="1139669" y="152447"/>
            <a:ext cx="6864657" cy="3223287"/>
          </a:xfrm>
          <a:prstGeom prst="downArrow">
            <a:avLst>
              <a:gd name="adj1" fmla="val 71532"/>
              <a:gd name="adj2" fmla="val 5268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3" name="Picture 32" descr="A picture containing toy, table, standing, room&#10;&#10;Description automatically generated">
            <a:extLst>
              <a:ext uri="{FF2B5EF4-FFF2-40B4-BE49-F238E27FC236}">
                <a16:creationId xmlns:a16="http://schemas.microsoft.com/office/drawing/2014/main" id="{0DBC31D4-2229-41CA-9D9D-03B388B7465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"/>
          <a:stretch/>
        </p:blipFill>
        <p:spPr>
          <a:xfrm>
            <a:off x="3544483" y="3329127"/>
            <a:ext cx="2055023" cy="181437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56E6C6-45EE-4BBA-928F-59D7B216AADC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56156" y="1746208"/>
            <a:ext cx="1051211" cy="8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64FF9-9F76-4B0F-891D-82984B4A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AA42-7599-4F16-B9A4-E4A123A726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0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rgbClr val="536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5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rgbClr val="59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DC702-1AD4-47F1-8516-74577A6CB4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r="13069" b="10590"/>
          <a:stretch/>
        </p:blipFill>
        <p:spPr>
          <a:xfrm>
            <a:off x="6771905" y="1931541"/>
            <a:ext cx="1434420" cy="128041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BlockchainDemo">
            <a:hlinkClick r:id="" action="ppaction://media"/>
            <a:extLst>
              <a:ext uri="{FF2B5EF4-FFF2-40B4-BE49-F238E27FC236}">
                <a16:creationId xmlns:a16="http://schemas.microsoft.com/office/drawing/2014/main" id="{277080BC-58B7-4E92-9167-82B11EF12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22" y="728663"/>
            <a:ext cx="6377709" cy="3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11510"/>
            <a:ext cx="9144000" cy="576064"/>
          </a:xfrm>
        </p:spPr>
        <p:txBody>
          <a:bodyPr/>
          <a:lstStyle/>
          <a:p>
            <a:r>
              <a:rPr lang="en-US" altLang="ko-KR" b="1" dirty="0"/>
              <a:t>Next progress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1197498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49941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4994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080174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49941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4994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962850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49941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4994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8972" y="2142933"/>
            <a:ext cx="585150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rPr>
              <a:t>Understand &amp; Configure required changes in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rPr>
              <a:t>Chaincode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8972" y="3075806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cs typeface="Arial" pitchFamily="34" charset="0"/>
              </a:rPr>
              <a:t>Implementing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rPr>
              <a:t>Mobile Application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F94E4-AB72-4F11-8946-6EF5E1DC3F3E}"/>
              </a:ext>
            </a:extLst>
          </p:cNvPr>
          <p:cNvSpPr txBox="1"/>
          <p:nvPr/>
        </p:nvSpPr>
        <p:spPr>
          <a:xfrm>
            <a:off x="2968972" y="1452578"/>
            <a:ext cx="58515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itchFamily="34" charset="0"/>
              </a:rPr>
              <a:t>Integrate other Components to System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E2F1B-6339-44B5-961F-701CE557608D}"/>
              </a:ext>
            </a:extLst>
          </p:cNvPr>
          <p:cNvSpPr/>
          <p:nvPr/>
        </p:nvSpPr>
        <p:spPr>
          <a:xfrm>
            <a:off x="6376610" y="1264314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15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50B322-65C5-4645-89B0-26C71DD5BAA6}"/>
              </a:ext>
            </a:extLst>
          </p:cNvPr>
          <p:cNvSpPr/>
          <p:nvPr/>
        </p:nvSpPr>
        <p:spPr>
          <a:xfrm>
            <a:off x="6376610" y="2106276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05%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C94A2-B602-49E0-8BB6-8B1C9B870A82}"/>
              </a:ext>
            </a:extLst>
          </p:cNvPr>
          <p:cNvSpPr/>
          <p:nvPr/>
        </p:nvSpPr>
        <p:spPr>
          <a:xfrm>
            <a:off x="6376610" y="2927179"/>
            <a:ext cx="936104" cy="63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cs typeface="+mn-cs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7446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ircuit board&#10;&#10;Description automatically generated">
            <a:extLst>
              <a:ext uri="{FF2B5EF4-FFF2-40B4-BE49-F238E27FC236}">
                <a16:creationId xmlns:a16="http://schemas.microsoft.com/office/drawing/2014/main" id="{E6E7442C-F52D-45C8-9D55-8B554AA5A14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2" b="2"/>
          <a:stretch/>
        </p:blipFill>
        <p:spPr>
          <a:xfrm>
            <a:off x="731354" y="752417"/>
            <a:ext cx="1807649" cy="180764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Placeholder 6" descr="A picture containing sitting, table, computer&#10;&#10;Description automatically generated">
            <a:extLst>
              <a:ext uri="{FF2B5EF4-FFF2-40B4-BE49-F238E27FC236}">
                <a16:creationId xmlns:a16="http://schemas.microsoft.com/office/drawing/2014/main" id="{2C3CF19B-B74D-455B-9A2D-3432D25861E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r="21814"/>
          <a:stretch/>
        </p:blipFill>
        <p:spPr>
          <a:xfrm>
            <a:off x="2689235" y="752417"/>
            <a:ext cx="1807649" cy="180764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3" name="Picture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CFB51A41-F617-499E-87E8-CB0660047B5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r="2" b="2"/>
          <a:stretch/>
        </p:blipFill>
        <p:spPr>
          <a:xfrm>
            <a:off x="6604997" y="752416"/>
            <a:ext cx="1807649" cy="180764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view of a city at night&#10;&#10;Description automatically generated">
            <a:extLst>
              <a:ext uri="{FF2B5EF4-FFF2-40B4-BE49-F238E27FC236}">
                <a16:creationId xmlns:a16="http://schemas.microsoft.com/office/drawing/2014/main" id="{69D2406B-28D0-4BBF-B8E0-B8C11D327C8D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1" r="22819"/>
          <a:stretch/>
        </p:blipFill>
        <p:spPr>
          <a:xfrm>
            <a:off x="4647116" y="752417"/>
            <a:ext cx="1807649" cy="180764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4817F6-224E-476C-9064-617514847BD7}"/>
              </a:ext>
            </a:extLst>
          </p:cNvPr>
          <p:cNvSpPr txBox="1"/>
          <p:nvPr/>
        </p:nvSpPr>
        <p:spPr>
          <a:xfrm>
            <a:off x="836257" y="344393"/>
            <a:ext cx="15978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Component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47FDF-8009-474A-8962-7233DDFF2B4A}"/>
              </a:ext>
            </a:extLst>
          </p:cNvPr>
          <p:cNvSpPr txBox="1"/>
          <p:nvPr/>
        </p:nvSpPr>
        <p:spPr>
          <a:xfrm>
            <a:off x="2794138" y="344393"/>
            <a:ext cx="15978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Component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1BDEB-FB09-4773-851E-7ABABDA5EBB5}"/>
              </a:ext>
            </a:extLst>
          </p:cNvPr>
          <p:cNvSpPr txBox="1"/>
          <p:nvPr/>
        </p:nvSpPr>
        <p:spPr>
          <a:xfrm>
            <a:off x="4752019" y="344393"/>
            <a:ext cx="15978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Component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168EB-477C-409E-A995-D3E535572B58}"/>
              </a:ext>
            </a:extLst>
          </p:cNvPr>
          <p:cNvSpPr txBox="1"/>
          <p:nvPr/>
        </p:nvSpPr>
        <p:spPr>
          <a:xfrm>
            <a:off x="6709900" y="344393"/>
            <a:ext cx="15978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Component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693BC-2839-420B-B8A8-3B6712645237}"/>
              </a:ext>
            </a:extLst>
          </p:cNvPr>
          <p:cNvSpPr txBox="1"/>
          <p:nvPr/>
        </p:nvSpPr>
        <p:spPr>
          <a:xfrm>
            <a:off x="706523" y="3091990"/>
            <a:ext cx="1857312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Objectives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Study Plant disorders and symptoms 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Sample Data Collection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Preprocessing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CNN building, prediction and testing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Wireframe design &amp; Mobile UI Dev.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Collect dataset for cash crop. 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Backend Dev. – Integrate model with mobile app and connect to CloudStore.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68FEAB-F9CF-435F-9948-6063FFAB4C30}"/>
              </a:ext>
            </a:extLst>
          </p:cNvPr>
          <p:cNvSpPr txBox="1"/>
          <p:nvPr/>
        </p:nvSpPr>
        <p:spPr>
          <a:xfrm>
            <a:off x="2664404" y="3091990"/>
            <a:ext cx="1857312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Objectives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Study Plant disorders and symptoms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Sample Data Collection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Preprocessing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RCNN building, prediction and testing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Wireframe design &amp; Mobile UI Dev.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Collect dataset for cash crop. 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Backend Dev. – Integrate model with mobile app and connect to CloudStore.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CE62-05A5-46B2-890A-1ED7F9AE52D5}"/>
              </a:ext>
            </a:extLst>
          </p:cNvPr>
          <p:cNvSpPr txBox="1"/>
          <p:nvPr/>
        </p:nvSpPr>
        <p:spPr>
          <a:xfrm>
            <a:off x="4622285" y="3091990"/>
            <a:ext cx="1857312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Objectives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Study about Soil Nutrients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Find the Colon Metric Mechanism for each element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Study about photodiodes and sensors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Make a formula for color variation due to nutrient variation.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Select suitable API.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Develop the Device.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70903-BA09-44DE-8C86-04AEAFA7CB94}"/>
              </a:ext>
            </a:extLst>
          </p:cNvPr>
          <p:cNvSpPr txBox="1"/>
          <p:nvPr/>
        </p:nvSpPr>
        <p:spPr>
          <a:xfrm>
            <a:off x="6580166" y="3091989"/>
            <a:ext cx="185731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Objectives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Study about real world applicability to component.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Identify best suited approach for blockchain implementation.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Structure the required 3-peer network.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Construct suitable Chaincode.</a:t>
            </a:r>
          </a:p>
          <a:p>
            <a:pPr marL="214313" indent="-214313" defTabSz="685800" latinLnBrk="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Construct suitable API.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Build suitable Mobile Application.</a:t>
            </a:r>
          </a:p>
          <a:p>
            <a:pPr marL="214313" indent="-214313" defTabSz="685800" latinLnBrk="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Integrate other components to run on Blockchain network.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8E80C-8F84-4A17-8EE8-38A3874947A7}"/>
              </a:ext>
            </a:extLst>
          </p:cNvPr>
          <p:cNvSpPr txBox="1"/>
          <p:nvPr/>
        </p:nvSpPr>
        <p:spPr>
          <a:xfrm>
            <a:off x="706523" y="2675624"/>
            <a:ext cx="19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9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Nutrient deficiency Identification </a:t>
            </a:r>
          </a:p>
          <a:p>
            <a:pPr algn="ctr" defTabSz="685800" latinLnBrk="0"/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44501-C1A8-4EF1-BA0A-7994A0C559C5}"/>
              </a:ext>
            </a:extLst>
          </p:cNvPr>
          <p:cNvSpPr txBox="1"/>
          <p:nvPr/>
        </p:nvSpPr>
        <p:spPr>
          <a:xfrm>
            <a:off x="2664404" y="2675624"/>
            <a:ext cx="19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altLang="ko-KR" sz="900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Degree of Disorder Identification &amp; Remedy Suggestion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54B23-86B9-48F6-8BCE-36F63D1B101F}"/>
              </a:ext>
            </a:extLst>
          </p:cNvPr>
          <p:cNvSpPr txBox="1"/>
          <p:nvPr/>
        </p:nvSpPr>
        <p:spPr>
          <a:xfrm>
            <a:off x="4647116" y="2675624"/>
            <a:ext cx="19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9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an IOT device measure key nutrient values of soil</a:t>
            </a:r>
            <a:endParaRPr lang="en-US" sz="9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2B2F5-C913-40FE-AFF2-CF59DEEA86E4}"/>
              </a:ext>
            </a:extLst>
          </p:cNvPr>
          <p:cNvSpPr txBox="1"/>
          <p:nvPr/>
        </p:nvSpPr>
        <p:spPr>
          <a:xfrm>
            <a:off x="6604997" y="2675624"/>
            <a:ext cx="19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altLang="ko-KR" sz="900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Secure and distributed platform to identify best commercial option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64DDB-A85A-4DD3-850B-5E7A123097D6}"/>
              </a:ext>
            </a:extLst>
          </p:cNvPr>
          <p:cNvSpPr txBox="1"/>
          <p:nvPr/>
        </p:nvSpPr>
        <p:spPr>
          <a:xfrm>
            <a:off x="1302884" y="1483117"/>
            <a:ext cx="6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655B5E-1344-4B7E-997C-A755B2D6FB12}"/>
              </a:ext>
            </a:extLst>
          </p:cNvPr>
          <p:cNvSpPr txBox="1"/>
          <p:nvPr/>
        </p:nvSpPr>
        <p:spPr>
          <a:xfrm>
            <a:off x="3260765" y="1494801"/>
            <a:ext cx="6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6CB7A4-2233-412C-842D-55CFE5530815}"/>
              </a:ext>
            </a:extLst>
          </p:cNvPr>
          <p:cNvSpPr txBox="1"/>
          <p:nvPr/>
        </p:nvSpPr>
        <p:spPr>
          <a:xfrm>
            <a:off x="5218646" y="1494801"/>
            <a:ext cx="6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55468C-8B0A-428A-977F-80ED96B5C3B7}"/>
              </a:ext>
            </a:extLst>
          </p:cNvPr>
          <p:cNvSpPr txBox="1"/>
          <p:nvPr/>
        </p:nvSpPr>
        <p:spPr>
          <a:xfrm>
            <a:off x="7176527" y="1494801"/>
            <a:ext cx="6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267820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E7190B-ACAF-412F-8407-EBE17DE7B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73916" y="1185238"/>
            <a:ext cx="9144000" cy="576064"/>
          </a:xfrm>
        </p:spPr>
        <p:txBody>
          <a:bodyPr/>
          <a:lstStyle/>
          <a:p>
            <a:r>
              <a:rPr lang="en-US" sz="4400" dirty="0"/>
              <a:t>FINAL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9CDE9-10B8-45DE-84AB-9679E7125C78}"/>
              </a:ext>
            </a:extLst>
          </p:cNvPr>
          <p:cNvSpPr txBox="1"/>
          <p:nvPr/>
        </p:nvSpPr>
        <p:spPr>
          <a:xfrm>
            <a:off x="827584" y="2814182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mobile application that captures the image and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nutrient deficiency in plants with more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</a:p>
        </p:txBody>
      </p:sp>
      <p:pic>
        <p:nvPicPr>
          <p:cNvPr id="32" name="Picture Placeholder 31" descr="A picture containing indoor, ceiling, building, sitting&#10;&#10;Description automatically generated">
            <a:extLst>
              <a:ext uri="{FF2B5EF4-FFF2-40B4-BE49-F238E27FC236}">
                <a16:creationId xmlns:a16="http://schemas.microsoft.com/office/drawing/2014/main" id="{E1772A16-679C-4ABD-B1FE-F1A16449F1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b="6538"/>
          <a:stretch>
            <a:fillRect/>
          </a:stretch>
        </p:blipFill>
        <p:spPr>
          <a:xfrm>
            <a:off x="6493649" y="1203598"/>
            <a:ext cx="1991655" cy="3041636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B67CF0-C978-4A67-B0CC-71CB75A1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0" y="1210092"/>
            <a:ext cx="1991655" cy="2441778"/>
          </a:xfrm>
          <a:prstGeom prst="rect">
            <a:avLst/>
          </a:prstGeom>
        </p:spPr>
      </p:pic>
      <p:sp>
        <p:nvSpPr>
          <p:cNvPr id="36" name="Freeform 375">
            <a:extLst>
              <a:ext uri="{FF2B5EF4-FFF2-40B4-BE49-F238E27FC236}">
                <a16:creationId xmlns:a16="http://schemas.microsoft.com/office/drawing/2014/main" id="{9B0CCFD7-0842-41D4-AFFF-8207864AA8BA}"/>
              </a:ext>
            </a:extLst>
          </p:cNvPr>
          <p:cNvSpPr/>
          <p:nvPr/>
        </p:nvSpPr>
        <p:spPr>
          <a:xfrm>
            <a:off x="950838" y="568755"/>
            <a:ext cx="299152" cy="376262"/>
          </a:xfrm>
          <a:custGeom>
            <a:avLst/>
            <a:gdLst>
              <a:gd name="connsiteX0" fmla="*/ 1749152 w 2754884"/>
              <a:gd name="connsiteY0" fmla="*/ 0 h 3485604"/>
              <a:gd name="connsiteX1" fmla="*/ 2727120 w 2754884"/>
              <a:gd name="connsiteY1" fmla="*/ 297643 h 3485604"/>
              <a:gd name="connsiteX2" fmla="*/ 2754884 w 2754884"/>
              <a:gd name="connsiteY2" fmla="*/ 318329 h 3485604"/>
              <a:gd name="connsiteX3" fmla="*/ 2717953 w 2754884"/>
              <a:gd name="connsiteY3" fmla="*/ 352196 h 3485604"/>
              <a:gd name="connsiteX4" fmla="*/ 2439975 w 2754884"/>
              <a:gd name="connsiteY4" fmla="*/ 692133 h 3485604"/>
              <a:gd name="connsiteX5" fmla="*/ 2415426 w 2754884"/>
              <a:gd name="connsiteY5" fmla="*/ 732906 h 3485604"/>
              <a:gd name="connsiteX6" fmla="*/ 2334302 w 2754884"/>
              <a:gd name="connsiteY6" fmla="*/ 684329 h 3485604"/>
              <a:gd name="connsiteX7" fmla="*/ 1753915 w 2754884"/>
              <a:gd name="connsiteY7" fmla="*/ 539477 h 3485604"/>
              <a:gd name="connsiteX8" fmla="*/ 561040 w 2754884"/>
              <a:gd name="connsiteY8" fmla="*/ 1497755 h 3485604"/>
              <a:gd name="connsiteX9" fmla="*/ 560739 w 2754884"/>
              <a:gd name="connsiteY9" fmla="*/ 1499702 h 3485604"/>
              <a:gd name="connsiteX10" fmla="*/ 560289 w 2754884"/>
              <a:gd name="connsiteY10" fmla="*/ 1501410 h 3485604"/>
              <a:gd name="connsiteX11" fmla="*/ 535635 w 2754884"/>
              <a:gd name="connsiteY11" fmla="*/ 1740366 h 3485604"/>
              <a:gd name="connsiteX12" fmla="*/ 560289 w 2754884"/>
              <a:gd name="connsiteY12" fmla="*/ 1979322 h 3485604"/>
              <a:gd name="connsiteX13" fmla="*/ 581224 w 2754884"/>
              <a:gd name="connsiteY13" fmla="*/ 2058873 h 3485604"/>
              <a:gd name="connsiteX14" fmla="*/ 591043 w 2754884"/>
              <a:gd name="connsiteY14" fmla="*/ 2096515 h 3485604"/>
              <a:gd name="connsiteX15" fmla="*/ 1753915 w 2754884"/>
              <a:gd name="connsiteY15" fmla="*/ 2939777 h 3485604"/>
              <a:gd name="connsiteX16" fmla="*/ 2115996 w 2754884"/>
              <a:gd name="connsiteY16" fmla="*/ 2885821 h 3485604"/>
              <a:gd name="connsiteX17" fmla="*/ 2221822 w 2754884"/>
              <a:gd name="connsiteY17" fmla="*/ 2847643 h 3485604"/>
              <a:gd name="connsiteX18" fmla="*/ 2230086 w 2754884"/>
              <a:gd name="connsiteY18" fmla="*/ 2870424 h 3485604"/>
              <a:gd name="connsiteX19" fmla="*/ 2439975 w 2754884"/>
              <a:gd name="connsiteY19" fmla="*/ 3260589 h 3485604"/>
              <a:gd name="connsiteX20" fmla="*/ 2485496 w 2754884"/>
              <a:gd name="connsiteY20" fmla="*/ 3322010 h 3485604"/>
              <a:gd name="connsiteX21" fmla="*/ 2430001 w 2754884"/>
              <a:gd name="connsiteY21" fmla="*/ 3348646 h 3485604"/>
              <a:gd name="connsiteX22" fmla="*/ 1749152 w 2754884"/>
              <a:gd name="connsiteY22" fmla="*/ 3485604 h 3485604"/>
              <a:gd name="connsiteX23" fmla="*/ 0 w 2754884"/>
              <a:gd name="connsiteY23" fmla="*/ 1742802 h 3485604"/>
              <a:gd name="connsiteX24" fmla="*/ 1749152 w 2754884"/>
              <a:gd name="connsiteY24" fmla="*/ 0 h 348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54884" h="3485604">
                <a:moveTo>
                  <a:pt x="1749152" y="0"/>
                </a:moveTo>
                <a:cubicBezTo>
                  <a:pt x="2111413" y="0"/>
                  <a:pt x="2447953" y="109727"/>
                  <a:pt x="2727120" y="297643"/>
                </a:cubicBezTo>
                <a:lnTo>
                  <a:pt x="2754884" y="318329"/>
                </a:lnTo>
                <a:lnTo>
                  <a:pt x="2717953" y="352196"/>
                </a:lnTo>
                <a:cubicBezTo>
                  <a:pt x="2614963" y="456111"/>
                  <a:pt x="2521795" y="569937"/>
                  <a:pt x="2439975" y="692133"/>
                </a:cubicBezTo>
                <a:lnTo>
                  <a:pt x="2415426" y="732906"/>
                </a:lnTo>
                <a:lnTo>
                  <a:pt x="2334302" y="684329"/>
                </a:lnTo>
                <a:cubicBezTo>
                  <a:pt x="2161774" y="591950"/>
                  <a:pt x="1964062" y="539477"/>
                  <a:pt x="1753915" y="539477"/>
                </a:cubicBezTo>
                <a:cubicBezTo>
                  <a:pt x="1165505" y="539477"/>
                  <a:pt x="674578" y="950867"/>
                  <a:pt x="561040" y="1497755"/>
                </a:cubicBezTo>
                <a:lnTo>
                  <a:pt x="560739" y="1499702"/>
                </a:lnTo>
                <a:lnTo>
                  <a:pt x="560289" y="1501410"/>
                </a:lnTo>
                <a:cubicBezTo>
                  <a:pt x="544124" y="1578595"/>
                  <a:pt x="535635" y="1658512"/>
                  <a:pt x="535635" y="1740366"/>
                </a:cubicBezTo>
                <a:cubicBezTo>
                  <a:pt x="535635" y="1822220"/>
                  <a:pt x="544124" y="1902137"/>
                  <a:pt x="560289" y="1979322"/>
                </a:cubicBezTo>
                <a:lnTo>
                  <a:pt x="581224" y="2058873"/>
                </a:lnTo>
                <a:lnTo>
                  <a:pt x="591043" y="2096515"/>
                </a:lnTo>
                <a:cubicBezTo>
                  <a:pt x="745207" y="2585059"/>
                  <a:pt x="1207534" y="2939777"/>
                  <a:pt x="1753915" y="2939777"/>
                </a:cubicBezTo>
                <a:cubicBezTo>
                  <a:pt x="1880003" y="2939777"/>
                  <a:pt x="2001615" y="2920887"/>
                  <a:pt x="2115996" y="2885821"/>
                </a:cubicBezTo>
                <a:lnTo>
                  <a:pt x="2221822" y="2847643"/>
                </a:lnTo>
                <a:lnTo>
                  <a:pt x="2230086" y="2870424"/>
                </a:lnTo>
                <a:cubicBezTo>
                  <a:pt x="2287684" y="3007824"/>
                  <a:pt x="2358156" y="3138392"/>
                  <a:pt x="2439975" y="3260589"/>
                </a:cubicBezTo>
                <a:lnTo>
                  <a:pt x="2485496" y="3322010"/>
                </a:lnTo>
                <a:lnTo>
                  <a:pt x="2430001" y="3348646"/>
                </a:lnTo>
                <a:cubicBezTo>
                  <a:pt x="2220735" y="3436837"/>
                  <a:pt x="1990660" y="3485604"/>
                  <a:pt x="1749152" y="3485604"/>
                </a:cubicBezTo>
                <a:cubicBezTo>
                  <a:pt x="783122" y="3485604"/>
                  <a:pt x="0" y="2705325"/>
                  <a:pt x="0" y="1742802"/>
                </a:cubicBezTo>
                <a:cubicBezTo>
                  <a:pt x="0" y="780279"/>
                  <a:pt x="783122" y="0"/>
                  <a:pt x="1749152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/>
          </a:p>
        </p:txBody>
      </p:sp>
      <p:sp>
        <p:nvSpPr>
          <p:cNvPr id="37" name="Freeform 376">
            <a:extLst>
              <a:ext uri="{FF2B5EF4-FFF2-40B4-BE49-F238E27FC236}">
                <a16:creationId xmlns:a16="http://schemas.microsoft.com/office/drawing/2014/main" id="{40A48076-5B83-4039-A01F-49F020C514B8}"/>
              </a:ext>
            </a:extLst>
          </p:cNvPr>
          <p:cNvSpPr/>
          <p:nvPr/>
        </p:nvSpPr>
        <p:spPr>
          <a:xfrm>
            <a:off x="1070513" y="686450"/>
            <a:ext cx="117888" cy="140872"/>
          </a:xfrm>
          <a:custGeom>
            <a:avLst/>
            <a:gdLst>
              <a:gd name="connsiteX0" fmla="*/ 651454 w 1065402"/>
              <a:gd name="connsiteY0" fmla="*/ 0 h 1267982"/>
              <a:gd name="connsiteX1" fmla="*/ 1015688 w 1065402"/>
              <a:gd name="connsiteY1" fmla="*/ 108276 h 1267982"/>
              <a:gd name="connsiteX2" fmla="*/ 1065402 w 1065402"/>
              <a:gd name="connsiteY2" fmla="*/ 148194 h 1267982"/>
              <a:gd name="connsiteX3" fmla="*/ 1051074 w 1065402"/>
              <a:gd name="connsiteY3" fmla="*/ 187692 h 1267982"/>
              <a:gd name="connsiteX4" fmla="*/ 948728 w 1065402"/>
              <a:gd name="connsiteY4" fmla="*/ 870725 h 1267982"/>
              <a:gd name="connsiteX5" fmla="*/ 960481 w 1065402"/>
              <a:gd name="connsiteY5" fmla="*/ 1105571 h 1267982"/>
              <a:gd name="connsiteX6" fmla="*/ 972149 w 1065402"/>
              <a:gd name="connsiteY6" fmla="*/ 1182705 h 1267982"/>
              <a:gd name="connsiteX7" fmla="*/ 905029 w 1065402"/>
              <a:gd name="connsiteY7" fmla="*/ 1218160 h 1267982"/>
              <a:gd name="connsiteX8" fmla="*/ 651454 w 1065402"/>
              <a:gd name="connsiteY8" fmla="*/ 1267982 h 1267982"/>
              <a:gd name="connsiteX9" fmla="*/ 0 w 1065402"/>
              <a:gd name="connsiteY9" fmla="*/ 633991 h 1267982"/>
              <a:gd name="connsiteX10" fmla="*/ 651454 w 1065402"/>
              <a:gd name="connsiteY10" fmla="*/ 0 h 126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402" h="1267982">
                <a:moveTo>
                  <a:pt x="651454" y="0"/>
                </a:moveTo>
                <a:cubicBezTo>
                  <a:pt x="786375" y="0"/>
                  <a:pt x="911715" y="39916"/>
                  <a:pt x="1015688" y="108276"/>
                </a:cubicBezTo>
                <a:lnTo>
                  <a:pt x="1065402" y="148194"/>
                </a:lnTo>
                <a:lnTo>
                  <a:pt x="1051074" y="187692"/>
                </a:lnTo>
                <a:cubicBezTo>
                  <a:pt x="984560" y="403462"/>
                  <a:pt x="948728" y="632872"/>
                  <a:pt x="948728" y="870725"/>
                </a:cubicBezTo>
                <a:cubicBezTo>
                  <a:pt x="948728" y="950010"/>
                  <a:pt x="952709" y="1028356"/>
                  <a:pt x="960481" y="1105571"/>
                </a:cubicBezTo>
                <a:lnTo>
                  <a:pt x="972149" y="1182705"/>
                </a:lnTo>
                <a:lnTo>
                  <a:pt x="905029" y="1218160"/>
                </a:lnTo>
                <a:cubicBezTo>
                  <a:pt x="827091" y="1250242"/>
                  <a:pt x="741401" y="1267982"/>
                  <a:pt x="651454" y="1267982"/>
                </a:cubicBezTo>
                <a:cubicBezTo>
                  <a:pt x="291666" y="1267982"/>
                  <a:pt x="0" y="984135"/>
                  <a:pt x="0" y="633991"/>
                </a:cubicBezTo>
                <a:cubicBezTo>
                  <a:pt x="0" y="283847"/>
                  <a:pt x="291666" y="0"/>
                  <a:pt x="651454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/>
          </a:p>
        </p:txBody>
      </p:sp>
      <p:sp>
        <p:nvSpPr>
          <p:cNvPr id="38" name="Freeform 377">
            <a:extLst>
              <a:ext uri="{FF2B5EF4-FFF2-40B4-BE49-F238E27FC236}">
                <a16:creationId xmlns:a16="http://schemas.microsoft.com/office/drawing/2014/main" id="{CD30DB0A-C4E1-4ACF-871D-7E2FAEE9EC29}"/>
              </a:ext>
            </a:extLst>
          </p:cNvPr>
          <p:cNvSpPr/>
          <p:nvPr/>
        </p:nvSpPr>
        <p:spPr>
          <a:xfrm>
            <a:off x="838200" y="454310"/>
            <a:ext cx="524134" cy="609291"/>
          </a:xfrm>
          <a:custGeom>
            <a:avLst/>
            <a:gdLst>
              <a:gd name="connsiteX0" fmla="*/ 2876550 w 4931908"/>
              <a:gd name="connsiteY0" fmla="*/ 0 h 5733184"/>
              <a:gd name="connsiteX1" fmla="*/ 4910578 w 4931908"/>
              <a:gd name="connsiteY1" fmla="*/ 839605 h 5733184"/>
              <a:gd name="connsiteX2" fmla="*/ 4931908 w 4931908"/>
              <a:gd name="connsiteY2" fmla="*/ 862992 h 5733184"/>
              <a:gd name="connsiteX3" fmla="*/ 4778108 w 4931908"/>
              <a:gd name="connsiteY3" fmla="*/ 902893 h 5733184"/>
              <a:gd name="connsiteX4" fmla="*/ 4369959 w 4931908"/>
              <a:gd name="connsiteY4" fmla="*/ 1076853 h 5733184"/>
              <a:gd name="connsiteX5" fmla="*/ 4354070 w 4931908"/>
              <a:gd name="connsiteY5" fmla="*/ 1086593 h 5733184"/>
              <a:gd name="connsiteX6" fmla="*/ 4348834 w 4931908"/>
              <a:gd name="connsiteY6" fmla="*/ 1081847 h 5733184"/>
              <a:gd name="connsiteX7" fmla="*/ 2876550 w 4931908"/>
              <a:gd name="connsiteY7" fmla="*/ 554760 h 5733184"/>
              <a:gd name="connsiteX8" fmla="*/ 561975 w 4931908"/>
              <a:gd name="connsiteY8" fmla="*/ 2862985 h 5733184"/>
              <a:gd name="connsiteX9" fmla="*/ 2876550 w 4931908"/>
              <a:gd name="connsiteY9" fmla="*/ 5171210 h 5733184"/>
              <a:gd name="connsiteX10" fmla="*/ 3979814 w 4931908"/>
              <a:gd name="connsiteY10" fmla="*/ 4892620 h 5733184"/>
              <a:gd name="connsiteX11" fmla="*/ 4012295 w 4931908"/>
              <a:gd name="connsiteY11" fmla="*/ 4872942 h 5733184"/>
              <a:gd name="connsiteX12" fmla="*/ 4182263 w 4931908"/>
              <a:gd name="connsiteY12" fmla="*/ 5001183 h 5733184"/>
              <a:gd name="connsiteX13" fmla="*/ 4369959 w 4931908"/>
              <a:gd name="connsiteY13" fmla="*/ 5116235 h 5733184"/>
              <a:gd name="connsiteX14" fmla="*/ 4542956 w 4931908"/>
              <a:gd name="connsiteY14" fmla="*/ 5200320 h 5733184"/>
              <a:gd name="connsiteX15" fmla="*/ 4484857 w 4931908"/>
              <a:gd name="connsiteY15" fmla="*/ 5243615 h 5733184"/>
              <a:gd name="connsiteX16" fmla="*/ 2876550 w 4931908"/>
              <a:gd name="connsiteY16" fmla="*/ 5733184 h 5733184"/>
              <a:gd name="connsiteX17" fmla="*/ 0 w 4931908"/>
              <a:gd name="connsiteY17" fmla="*/ 2866592 h 5733184"/>
              <a:gd name="connsiteX18" fmla="*/ 2876550 w 4931908"/>
              <a:gd name="connsiteY18" fmla="*/ 0 h 57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1908" h="5733184">
                <a:moveTo>
                  <a:pt x="2876550" y="0"/>
                </a:moveTo>
                <a:cubicBezTo>
                  <a:pt x="3670888" y="0"/>
                  <a:pt x="4390025" y="320854"/>
                  <a:pt x="4910578" y="839605"/>
                </a:cubicBezTo>
                <a:lnTo>
                  <a:pt x="4931908" y="862992"/>
                </a:lnTo>
                <a:lnTo>
                  <a:pt x="4778108" y="902893"/>
                </a:lnTo>
                <a:cubicBezTo>
                  <a:pt x="4635542" y="947634"/>
                  <a:pt x="4498984" y="1006134"/>
                  <a:pt x="4369959" y="1076853"/>
                </a:cubicBezTo>
                <a:lnTo>
                  <a:pt x="4354070" y="1086593"/>
                </a:lnTo>
                <a:lnTo>
                  <a:pt x="4348834" y="1081847"/>
                </a:lnTo>
                <a:cubicBezTo>
                  <a:pt x="3948740" y="752565"/>
                  <a:pt x="3435808" y="554760"/>
                  <a:pt x="2876550" y="554760"/>
                </a:cubicBezTo>
                <a:cubicBezTo>
                  <a:pt x="1598246" y="554760"/>
                  <a:pt x="561975" y="1588188"/>
                  <a:pt x="561975" y="2862985"/>
                </a:cubicBezTo>
                <a:cubicBezTo>
                  <a:pt x="561975" y="4137782"/>
                  <a:pt x="1598246" y="5171210"/>
                  <a:pt x="2876550" y="5171210"/>
                </a:cubicBezTo>
                <a:cubicBezTo>
                  <a:pt x="3276020" y="5171210"/>
                  <a:pt x="3651854" y="5070290"/>
                  <a:pt x="3979814" y="4892620"/>
                </a:cubicBezTo>
                <a:lnTo>
                  <a:pt x="4012295" y="4872942"/>
                </a:lnTo>
                <a:lnTo>
                  <a:pt x="4182263" y="5001183"/>
                </a:lnTo>
                <a:cubicBezTo>
                  <a:pt x="4242818" y="5042460"/>
                  <a:pt x="4305447" y="5080875"/>
                  <a:pt x="4369959" y="5116235"/>
                </a:cubicBezTo>
                <a:lnTo>
                  <a:pt x="4542956" y="5200320"/>
                </a:lnTo>
                <a:lnTo>
                  <a:pt x="4484857" y="5243615"/>
                </a:lnTo>
                <a:cubicBezTo>
                  <a:pt x="4025756" y="5552704"/>
                  <a:pt x="3472303" y="5733184"/>
                  <a:pt x="2876550" y="5733184"/>
                </a:cubicBezTo>
                <a:cubicBezTo>
                  <a:pt x="1287875" y="5733184"/>
                  <a:pt x="0" y="4449767"/>
                  <a:pt x="0" y="2866592"/>
                </a:cubicBezTo>
                <a:cubicBezTo>
                  <a:pt x="0" y="1283417"/>
                  <a:pt x="1287875" y="0"/>
                  <a:pt x="287655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/>
          </a:p>
        </p:txBody>
      </p:sp>
      <p:sp>
        <p:nvSpPr>
          <p:cNvPr id="39" name="Freeform 378">
            <a:extLst>
              <a:ext uri="{FF2B5EF4-FFF2-40B4-BE49-F238E27FC236}">
                <a16:creationId xmlns:a16="http://schemas.microsoft.com/office/drawing/2014/main" id="{3D2147C1-EAD0-4F92-94E4-C5BEED5E125B}"/>
              </a:ext>
            </a:extLst>
          </p:cNvPr>
          <p:cNvSpPr/>
          <p:nvPr/>
        </p:nvSpPr>
        <p:spPr>
          <a:xfrm>
            <a:off x="1173320" y="479749"/>
            <a:ext cx="617378" cy="609291"/>
          </a:xfrm>
          <a:custGeom>
            <a:avLst/>
            <a:gdLst/>
            <a:ahLst/>
            <a:cxnLst/>
            <a:rect l="l" t="t" r="r" b="b"/>
            <a:pathLst>
              <a:path w="3099162" h="3143008">
                <a:moveTo>
                  <a:pt x="1999064" y="1245778"/>
                </a:moveTo>
                <a:lnTo>
                  <a:pt x="2001216" y="1245778"/>
                </a:lnTo>
                <a:cubicBezTo>
                  <a:pt x="2006731" y="1272090"/>
                  <a:pt x="2012649" y="1301297"/>
                  <a:pt x="2018972" y="1333398"/>
                </a:cubicBezTo>
                <a:cubicBezTo>
                  <a:pt x="2025294" y="1365498"/>
                  <a:pt x="2031212" y="1394436"/>
                  <a:pt x="2036727" y="1420211"/>
                </a:cubicBezTo>
                <a:lnTo>
                  <a:pt x="2073315" y="1587107"/>
                </a:lnTo>
                <a:lnTo>
                  <a:pt x="1926964" y="1587107"/>
                </a:lnTo>
                <a:lnTo>
                  <a:pt x="1964628" y="1420277"/>
                </a:lnTo>
                <a:cubicBezTo>
                  <a:pt x="1969627" y="1395412"/>
                  <a:pt x="1975232" y="1366725"/>
                  <a:pt x="1981442" y="1334213"/>
                </a:cubicBezTo>
                <a:cubicBezTo>
                  <a:pt x="1987652" y="1301702"/>
                  <a:pt x="1993526" y="1272223"/>
                  <a:pt x="1999064" y="1245778"/>
                </a:cubicBezTo>
                <a:close/>
                <a:moveTo>
                  <a:pt x="1275811" y="1236091"/>
                </a:moveTo>
                <a:cubicBezTo>
                  <a:pt x="1308115" y="1236695"/>
                  <a:pt x="1335035" y="1249003"/>
                  <a:pt x="1356572" y="1273014"/>
                </a:cubicBezTo>
                <a:cubicBezTo>
                  <a:pt x="1378108" y="1297025"/>
                  <a:pt x="1394260" y="1329110"/>
                  <a:pt x="1405029" y="1369270"/>
                </a:cubicBezTo>
                <a:cubicBezTo>
                  <a:pt x="1415797" y="1409430"/>
                  <a:pt x="1421181" y="1454035"/>
                  <a:pt x="1421181" y="1503086"/>
                </a:cubicBezTo>
                <a:cubicBezTo>
                  <a:pt x="1421114" y="1585737"/>
                  <a:pt x="1408865" y="1652171"/>
                  <a:pt x="1384434" y="1702390"/>
                </a:cubicBezTo>
                <a:cubicBezTo>
                  <a:pt x="1360004" y="1752608"/>
                  <a:pt x="1323796" y="1778401"/>
                  <a:pt x="1275811" y="1779769"/>
                </a:cubicBezTo>
                <a:cubicBezTo>
                  <a:pt x="1227623" y="1778334"/>
                  <a:pt x="1190742" y="1752675"/>
                  <a:pt x="1165168" y="1702793"/>
                </a:cubicBezTo>
                <a:cubicBezTo>
                  <a:pt x="1139594" y="1652911"/>
                  <a:pt x="1126941" y="1587419"/>
                  <a:pt x="1127210" y="1506316"/>
                </a:cubicBezTo>
                <a:cubicBezTo>
                  <a:pt x="1127170" y="1457903"/>
                  <a:pt x="1132514" y="1413337"/>
                  <a:pt x="1143242" y="1372619"/>
                </a:cubicBezTo>
                <a:cubicBezTo>
                  <a:pt x="1153971" y="1331901"/>
                  <a:pt x="1170322" y="1299138"/>
                  <a:pt x="1192297" y="1274330"/>
                </a:cubicBezTo>
                <a:cubicBezTo>
                  <a:pt x="1214272" y="1249522"/>
                  <a:pt x="1242110" y="1236775"/>
                  <a:pt x="1275811" y="1236091"/>
                </a:cubicBezTo>
                <a:close/>
                <a:moveTo>
                  <a:pt x="2444423" y="1091998"/>
                </a:moveTo>
                <a:lnTo>
                  <a:pt x="2444423" y="1923862"/>
                </a:lnTo>
                <a:lnTo>
                  <a:pt x="2909261" y="1923862"/>
                </a:lnTo>
                <a:lnTo>
                  <a:pt x="2909261" y="1763625"/>
                </a:lnTo>
                <a:lnTo>
                  <a:pt x="2633722" y="1763625"/>
                </a:lnTo>
                <a:lnTo>
                  <a:pt x="2633722" y="1091998"/>
                </a:lnTo>
                <a:close/>
                <a:moveTo>
                  <a:pt x="1887148" y="1091998"/>
                </a:moveTo>
                <a:lnTo>
                  <a:pt x="1667621" y="1923862"/>
                </a:lnTo>
                <a:lnTo>
                  <a:pt x="1859169" y="1923862"/>
                </a:lnTo>
                <a:lnTo>
                  <a:pt x="1904366" y="1730124"/>
                </a:lnTo>
                <a:lnTo>
                  <a:pt x="2095914" y="1730124"/>
                </a:lnTo>
                <a:lnTo>
                  <a:pt x="2144338" y="1923862"/>
                </a:lnTo>
                <a:lnTo>
                  <a:pt x="2340190" y="1923862"/>
                </a:lnTo>
                <a:lnTo>
                  <a:pt x="2127121" y="1091998"/>
                </a:lnTo>
                <a:close/>
                <a:moveTo>
                  <a:pt x="623157" y="1084463"/>
                </a:moveTo>
                <a:cubicBezTo>
                  <a:pt x="544305" y="1084455"/>
                  <a:pt x="472668" y="1100364"/>
                  <a:pt x="408246" y="1132192"/>
                </a:cubicBezTo>
                <a:cubicBezTo>
                  <a:pt x="343825" y="1164019"/>
                  <a:pt x="292385" y="1211815"/>
                  <a:pt x="253927" y="1275579"/>
                </a:cubicBezTo>
                <a:cubicBezTo>
                  <a:pt x="215469" y="1339344"/>
                  <a:pt x="195760" y="1419128"/>
                  <a:pt x="194799" y="1514931"/>
                </a:cubicBezTo>
                <a:cubicBezTo>
                  <a:pt x="194844" y="1580620"/>
                  <a:pt x="204435" y="1640807"/>
                  <a:pt x="223571" y="1695493"/>
                </a:cubicBezTo>
                <a:cubicBezTo>
                  <a:pt x="242708" y="1750178"/>
                  <a:pt x="271122" y="1795834"/>
                  <a:pt x="308813" y="1832461"/>
                </a:cubicBezTo>
                <a:cubicBezTo>
                  <a:pt x="341978" y="1864812"/>
                  <a:pt x="382693" y="1889367"/>
                  <a:pt x="430957" y="1906125"/>
                </a:cubicBezTo>
                <a:cubicBezTo>
                  <a:pt x="479222" y="1922883"/>
                  <a:pt x="536110" y="1931307"/>
                  <a:pt x="601620" y="1931397"/>
                </a:cubicBezTo>
                <a:cubicBezTo>
                  <a:pt x="647432" y="1930881"/>
                  <a:pt x="691684" y="1926535"/>
                  <a:pt x="734376" y="1918358"/>
                </a:cubicBezTo>
                <a:cubicBezTo>
                  <a:pt x="777068" y="1910180"/>
                  <a:pt x="811353" y="1901263"/>
                  <a:pt x="837231" y="1891607"/>
                </a:cubicBezTo>
                <a:lnTo>
                  <a:pt x="837231" y="1445032"/>
                </a:lnTo>
                <a:lnTo>
                  <a:pt x="559622" y="1445032"/>
                </a:lnTo>
                <a:lnTo>
                  <a:pt x="559622" y="1594507"/>
                </a:lnTo>
                <a:lnTo>
                  <a:pt x="658695" y="1594507"/>
                </a:lnTo>
                <a:lnTo>
                  <a:pt x="658695" y="1769001"/>
                </a:lnTo>
                <a:cubicBezTo>
                  <a:pt x="653198" y="1771671"/>
                  <a:pt x="645345" y="1773601"/>
                  <a:pt x="635138" y="1774790"/>
                </a:cubicBezTo>
                <a:cubicBezTo>
                  <a:pt x="624930" y="1775979"/>
                  <a:pt x="613039" y="1776563"/>
                  <a:pt x="599466" y="1776540"/>
                </a:cubicBezTo>
                <a:cubicBezTo>
                  <a:pt x="540956" y="1776672"/>
                  <a:pt x="492408" y="1755135"/>
                  <a:pt x="453820" y="1711930"/>
                </a:cubicBezTo>
                <a:cubicBezTo>
                  <a:pt x="415232" y="1668724"/>
                  <a:pt x="395220" y="1603058"/>
                  <a:pt x="393785" y="1514931"/>
                </a:cubicBezTo>
                <a:cubicBezTo>
                  <a:pt x="395220" y="1420875"/>
                  <a:pt x="417655" y="1352514"/>
                  <a:pt x="461089" y="1309848"/>
                </a:cubicBezTo>
                <a:cubicBezTo>
                  <a:pt x="504522" y="1267181"/>
                  <a:pt x="560340" y="1246183"/>
                  <a:pt x="628542" y="1246854"/>
                </a:cubicBezTo>
                <a:cubicBezTo>
                  <a:pt x="663179" y="1247011"/>
                  <a:pt x="692632" y="1249659"/>
                  <a:pt x="716903" y="1254797"/>
                </a:cubicBezTo>
                <a:cubicBezTo>
                  <a:pt x="741173" y="1259935"/>
                  <a:pt x="762282" y="1266621"/>
                  <a:pt x="780229" y="1274856"/>
                </a:cubicBezTo>
                <a:lnTo>
                  <a:pt x="815721" y="1117801"/>
                </a:lnTo>
                <a:cubicBezTo>
                  <a:pt x="797147" y="1108884"/>
                  <a:pt x="771377" y="1101177"/>
                  <a:pt x="738412" y="1094680"/>
                </a:cubicBezTo>
                <a:cubicBezTo>
                  <a:pt x="705447" y="1088183"/>
                  <a:pt x="667029" y="1084777"/>
                  <a:pt x="623157" y="1084463"/>
                </a:cubicBezTo>
                <a:close/>
                <a:moveTo>
                  <a:pt x="1281195" y="1080158"/>
                </a:moveTo>
                <a:cubicBezTo>
                  <a:pt x="1206350" y="1081113"/>
                  <a:pt x="1142677" y="1100836"/>
                  <a:pt x="1090173" y="1139326"/>
                </a:cubicBezTo>
                <a:cubicBezTo>
                  <a:pt x="1037670" y="1177817"/>
                  <a:pt x="997606" y="1229346"/>
                  <a:pt x="969980" y="1293914"/>
                </a:cubicBezTo>
                <a:cubicBezTo>
                  <a:pt x="942354" y="1358482"/>
                  <a:pt x="928435" y="1430359"/>
                  <a:pt x="928224" y="1509546"/>
                </a:cubicBezTo>
                <a:cubicBezTo>
                  <a:pt x="928190" y="1586659"/>
                  <a:pt x="940687" y="1657300"/>
                  <a:pt x="965717" y="1721469"/>
                </a:cubicBezTo>
                <a:cubicBezTo>
                  <a:pt x="990746" y="1785638"/>
                  <a:pt x="1028512" y="1837127"/>
                  <a:pt x="1079015" y="1875936"/>
                </a:cubicBezTo>
                <a:cubicBezTo>
                  <a:pt x="1129518" y="1914745"/>
                  <a:pt x="1192963" y="1934667"/>
                  <a:pt x="1269350" y="1935702"/>
                </a:cubicBezTo>
                <a:cubicBezTo>
                  <a:pt x="1375804" y="1935507"/>
                  <a:pt x="1460513" y="1898527"/>
                  <a:pt x="1523476" y="1824762"/>
                </a:cubicBezTo>
                <a:cubicBezTo>
                  <a:pt x="1586438" y="1750997"/>
                  <a:pt x="1618669" y="1641619"/>
                  <a:pt x="1620166" y="1496627"/>
                </a:cubicBezTo>
                <a:cubicBezTo>
                  <a:pt x="1620466" y="1427767"/>
                  <a:pt x="1609111" y="1361791"/>
                  <a:pt x="1586100" y="1298699"/>
                </a:cubicBezTo>
                <a:cubicBezTo>
                  <a:pt x="1563089" y="1235606"/>
                  <a:pt x="1526625" y="1183758"/>
                  <a:pt x="1476706" y="1143154"/>
                </a:cubicBezTo>
                <a:cubicBezTo>
                  <a:pt x="1426788" y="1102550"/>
                  <a:pt x="1361618" y="1081552"/>
                  <a:pt x="1281195" y="1080158"/>
                </a:cubicBezTo>
                <a:close/>
                <a:moveTo>
                  <a:pt x="1549581" y="0"/>
                </a:moveTo>
                <a:cubicBezTo>
                  <a:pt x="2405391" y="0"/>
                  <a:pt x="3099162" y="703586"/>
                  <a:pt x="3099162" y="1571504"/>
                </a:cubicBezTo>
                <a:cubicBezTo>
                  <a:pt x="3099162" y="2439422"/>
                  <a:pt x="2405391" y="3143008"/>
                  <a:pt x="1549581" y="3143008"/>
                </a:cubicBezTo>
                <a:cubicBezTo>
                  <a:pt x="693771" y="3143008"/>
                  <a:pt x="0" y="2439422"/>
                  <a:pt x="0" y="1571504"/>
                </a:cubicBezTo>
                <a:cubicBezTo>
                  <a:pt x="0" y="703586"/>
                  <a:pt x="693771" y="0"/>
                  <a:pt x="1549581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592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249-6BC5-4001-8B68-D39A75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72" y="785490"/>
            <a:ext cx="6192689" cy="994172"/>
          </a:xfrm>
        </p:spPr>
        <p:txBody>
          <a:bodyPr/>
          <a:lstStyle/>
          <a:p>
            <a:pPr algn="ctr"/>
            <a:r>
              <a:rPr lang="en-US" sz="3600" b="1" dirty="0"/>
              <a:t>Solution implementation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CEBD1D7-3F38-4B17-8E46-7B937FEC88BB}"/>
              </a:ext>
            </a:extLst>
          </p:cNvPr>
          <p:cNvSpPr/>
          <p:nvPr/>
        </p:nvSpPr>
        <p:spPr>
          <a:xfrm>
            <a:off x="3781573" y="2729185"/>
            <a:ext cx="4030785" cy="778669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" panose="02040604050505020304" pitchFamily="18" charset="0"/>
              </a:rPr>
              <a:t>        Nutrient Deficiency Prediction Using      </a:t>
            </a:r>
          </a:p>
          <a:p>
            <a:pPr algn="ctr"/>
            <a:r>
              <a:rPr lang="en-US" sz="1200" dirty="0">
                <a:latin typeface="Century" panose="02040604050505020304" pitchFamily="18" charset="0"/>
              </a:rPr>
              <a:t>the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200" dirty="0">
                <a:latin typeface="Century" panose="02040604050505020304" pitchFamily="18" charset="0"/>
              </a:rPr>
              <a:t> Model.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106FD4E-51A8-49AF-ADA6-6C74B5908AB1}"/>
              </a:ext>
            </a:extLst>
          </p:cNvPr>
          <p:cNvSpPr/>
          <p:nvPr/>
        </p:nvSpPr>
        <p:spPr>
          <a:xfrm>
            <a:off x="3781574" y="3737297"/>
            <a:ext cx="4030786" cy="778669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Centaur" panose="02030504050205020304" pitchFamily="18" charset="0"/>
                <a:cs typeface="Times New Roman" panose="02020603050405020304" pitchFamily="18" charset="0"/>
              </a:rPr>
              <a:t>Develop interface for the mobile </a:t>
            </a:r>
          </a:p>
          <a:p>
            <a:pPr algn="ctr"/>
            <a:r>
              <a:rPr lang="en-US" sz="1300" dirty="0">
                <a:latin typeface="Centaur" panose="02030504050205020304" pitchFamily="18" charset="0"/>
                <a:cs typeface="Times New Roman" panose="02020603050405020304" pitchFamily="18" charset="0"/>
              </a:rPr>
              <a:t>application using Flutter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F70675-B071-495B-81E6-EFAA2CED91D9}"/>
              </a:ext>
            </a:extLst>
          </p:cNvPr>
          <p:cNvGrpSpPr/>
          <p:nvPr/>
        </p:nvGrpSpPr>
        <p:grpSpPr>
          <a:xfrm>
            <a:off x="7956376" y="0"/>
            <a:ext cx="1077996" cy="3448449"/>
            <a:chOff x="2015424" y="889633"/>
            <a:chExt cx="1437328" cy="4597932"/>
          </a:xfrm>
          <a:solidFill>
            <a:schemeClr val="accent3">
              <a:lumMod val="7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463F7-8F46-46A5-B652-13F68A49938B}"/>
                </a:ext>
              </a:extLst>
            </p:cNvPr>
            <p:cNvSpPr/>
            <p:nvPr/>
          </p:nvSpPr>
          <p:spPr>
            <a:xfrm>
              <a:off x="2700593" y="889633"/>
              <a:ext cx="72000" cy="3046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51">
              <a:extLst>
                <a:ext uri="{FF2B5EF4-FFF2-40B4-BE49-F238E27FC236}">
                  <a16:creationId xmlns:a16="http://schemas.microsoft.com/office/drawing/2014/main" id="{47514A5C-8C35-4464-BD7F-E28977954724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19FA3B-AA49-492B-A0D9-0559DF07C455}"/>
              </a:ext>
            </a:extLst>
          </p:cNvPr>
          <p:cNvSpPr txBox="1"/>
          <p:nvPr/>
        </p:nvSpPr>
        <p:spPr>
          <a:xfrm>
            <a:off x="3525920" y="2905949"/>
            <a:ext cx="585926" cy="4154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5C1B9-A811-4723-B7A2-686D6971D30C}"/>
              </a:ext>
            </a:extLst>
          </p:cNvPr>
          <p:cNvSpPr txBox="1"/>
          <p:nvPr/>
        </p:nvSpPr>
        <p:spPr>
          <a:xfrm>
            <a:off x="3525920" y="3895798"/>
            <a:ext cx="585926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43D7A7-ADF7-4A67-8A50-281CD6E071A8}"/>
              </a:ext>
            </a:extLst>
          </p:cNvPr>
          <p:cNvGrpSpPr/>
          <p:nvPr/>
        </p:nvGrpSpPr>
        <p:grpSpPr>
          <a:xfrm>
            <a:off x="6655902" y="0"/>
            <a:ext cx="572232" cy="1837388"/>
            <a:chOff x="1591607" y="-20084"/>
            <a:chExt cx="762976" cy="24498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0362B1-F20C-4FC9-BB52-572223886518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5F7B-6AEF-4A5A-AF54-BB303FDD85F1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5EDB15-3ED7-43E8-AC11-C5B012057116}"/>
              </a:ext>
            </a:extLst>
          </p:cNvPr>
          <p:cNvGrpSpPr/>
          <p:nvPr/>
        </p:nvGrpSpPr>
        <p:grpSpPr>
          <a:xfrm>
            <a:off x="7487617" y="-21431"/>
            <a:ext cx="572232" cy="2571750"/>
            <a:chOff x="3192137" y="-1847"/>
            <a:chExt cx="762976" cy="3429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CC7452-BAFE-479E-81BC-D3EC8F8398AC}"/>
                </a:ext>
              </a:extLst>
            </p:cNvPr>
            <p:cNvSpPr/>
            <p:nvPr/>
          </p:nvSpPr>
          <p:spPr>
            <a:xfrm>
              <a:off x="3537137" y="-1847"/>
              <a:ext cx="72000" cy="217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8FEABA-C83F-40F1-BB5C-B2643EF820AD}"/>
                </a:ext>
              </a:extLst>
            </p:cNvPr>
            <p:cNvSpPr/>
            <p:nvPr/>
          </p:nvSpPr>
          <p:spPr>
            <a:xfrm rot="5400000" flipH="1">
              <a:off x="2944802" y="2416842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D69614-E1AB-49D3-90EA-A4839D23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078702"/>
            <a:ext cx="3320416" cy="273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D11BC-5C4A-41D9-8F45-49D3D926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B997-26AF-4918-8B51-DD2F9BDB5A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close up of a map&#10;&#10;Description automatically generated">
            <a:extLst>
              <a:ext uri="{FF2B5EF4-FFF2-40B4-BE49-F238E27FC236}">
                <a16:creationId xmlns:a16="http://schemas.microsoft.com/office/drawing/2014/main" id="{714B0F51-0287-4EB6-AD28-C4516E634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5546">
            <a:off x="195886" y="1653852"/>
            <a:ext cx="2676687" cy="1933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555776" y="123478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Block Arc 1"/>
          <p:cNvSpPr/>
          <p:nvPr/>
        </p:nvSpPr>
        <p:spPr>
          <a:xfrm>
            <a:off x="0" y="920122"/>
            <a:ext cx="3384376" cy="3704180"/>
          </a:xfrm>
          <a:prstGeom prst="blockArc">
            <a:avLst>
              <a:gd name="adj1" fmla="val 16216880"/>
              <a:gd name="adj2" fmla="val 5420172"/>
              <a:gd name="adj3" fmla="val 9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13244" y="6995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Diamond 5"/>
          <p:cNvSpPr/>
          <p:nvPr/>
        </p:nvSpPr>
        <p:spPr>
          <a:xfrm rot="416571">
            <a:off x="3007488" y="1809554"/>
            <a:ext cx="526508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iamond 6"/>
          <p:cNvSpPr/>
          <p:nvPr/>
        </p:nvSpPr>
        <p:spPr>
          <a:xfrm>
            <a:off x="3006948" y="3341386"/>
            <a:ext cx="484932" cy="526508"/>
          </a:xfrm>
          <a:prstGeom prst="diamond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 rot="1296146">
            <a:off x="2490190" y="3911028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3131840" y="2499742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8359" y="803763"/>
            <a:ext cx="2174299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20" y="1321799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Image Preprocessing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6416" y="1963848"/>
            <a:ext cx="2227351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Build CNN Model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2654791"/>
            <a:ext cx="3096344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Visualization of images after every layer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01716" y="3482768"/>
            <a:ext cx="3096344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Training CNN with Parameters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69"/>
          <p:cNvSpPr/>
          <p:nvPr/>
        </p:nvSpPr>
        <p:spPr>
          <a:xfrm>
            <a:off x="1899644" y="758533"/>
            <a:ext cx="273640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69"/>
          <p:cNvSpPr/>
          <p:nvPr/>
        </p:nvSpPr>
        <p:spPr>
          <a:xfrm>
            <a:off x="3128241" y="1872753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직사각형 69"/>
          <p:cNvSpPr/>
          <p:nvPr/>
        </p:nvSpPr>
        <p:spPr>
          <a:xfrm>
            <a:off x="3253249" y="2531538"/>
            <a:ext cx="244143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직사각형 69"/>
          <p:cNvSpPr/>
          <p:nvPr/>
        </p:nvSpPr>
        <p:spPr>
          <a:xfrm>
            <a:off x="3029323" y="3404585"/>
            <a:ext cx="421108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69"/>
          <p:cNvSpPr/>
          <p:nvPr/>
        </p:nvSpPr>
        <p:spPr>
          <a:xfrm>
            <a:off x="2616044" y="3972380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59FE12E-02D9-4565-BF12-39278295D3CC}"/>
              </a:ext>
            </a:extLst>
          </p:cNvPr>
          <p:cNvSpPr/>
          <p:nvPr/>
        </p:nvSpPr>
        <p:spPr>
          <a:xfrm rot="19940862">
            <a:off x="2585231" y="1151691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69">
            <a:extLst>
              <a:ext uri="{FF2B5EF4-FFF2-40B4-BE49-F238E27FC236}">
                <a16:creationId xmlns:a16="http://schemas.microsoft.com/office/drawing/2014/main" id="{CC0082C6-743F-4C29-80E8-1BA93B1A1ABC}"/>
              </a:ext>
            </a:extLst>
          </p:cNvPr>
          <p:cNvSpPr/>
          <p:nvPr/>
        </p:nvSpPr>
        <p:spPr>
          <a:xfrm>
            <a:off x="2705984" y="1228205"/>
            <a:ext cx="285001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97AD070-2EA2-4B3C-B257-399A0202434E}"/>
              </a:ext>
            </a:extLst>
          </p:cNvPr>
          <p:cNvSpPr/>
          <p:nvPr/>
        </p:nvSpPr>
        <p:spPr>
          <a:xfrm>
            <a:off x="1835696" y="4277490"/>
            <a:ext cx="526508" cy="526508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69">
            <a:extLst>
              <a:ext uri="{FF2B5EF4-FFF2-40B4-BE49-F238E27FC236}">
                <a16:creationId xmlns:a16="http://schemas.microsoft.com/office/drawing/2014/main" id="{3F906FCA-DA23-470C-A9FD-5FD41EC076C3}"/>
              </a:ext>
            </a:extLst>
          </p:cNvPr>
          <p:cNvSpPr/>
          <p:nvPr/>
        </p:nvSpPr>
        <p:spPr>
          <a:xfrm>
            <a:off x="1961769" y="4374092"/>
            <a:ext cx="256419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32AD84-12FD-45CD-8AAC-9AB38FE0B4F5}"/>
              </a:ext>
            </a:extLst>
          </p:cNvPr>
          <p:cNvSpPr txBox="1"/>
          <p:nvPr/>
        </p:nvSpPr>
        <p:spPr>
          <a:xfrm>
            <a:off x="3851920" y="4145014"/>
            <a:ext cx="3096344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cs typeface="Arial" pitchFamily="34" charset="0"/>
              </a:rPr>
              <a:t>Save the Model and Model Weights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7EE3A-50E2-488B-B3A5-53C312F58A1C}"/>
              </a:ext>
            </a:extLst>
          </p:cNvPr>
          <p:cNvSpPr txBox="1"/>
          <p:nvPr/>
        </p:nvSpPr>
        <p:spPr>
          <a:xfrm>
            <a:off x="3314342" y="4619509"/>
            <a:ext cx="2227352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Prediction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Graphic 21" descr="Leaf">
            <a:extLst>
              <a:ext uri="{FF2B5EF4-FFF2-40B4-BE49-F238E27FC236}">
                <a16:creationId xmlns:a16="http://schemas.microsoft.com/office/drawing/2014/main" id="{7053F27D-615A-4790-9B43-EF18E0FC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42242">
            <a:off x="1398459" y="3250085"/>
            <a:ext cx="894929" cy="894929"/>
          </a:xfrm>
          <a:prstGeom prst="rect">
            <a:avLst/>
          </a:prstGeom>
        </p:spPr>
      </p:pic>
      <p:pic>
        <p:nvPicPr>
          <p:cNvPr id="45" name="Graphic 44" descr="Leaf">
            <a:extLst>
              <a:ext uri="{FF2B5EF4-FFF2-40B4-BE49-F238E27FC236}">
                <a16:creationId xmlns:a16="http://schemas.microsoft.com/office/drawing/2014/main" id="{93112E87-5050-44F7-977D-032B92DD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7478" y="3274225"/>
            <a:ext cx="894929" cy="894929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DA11A01-A4A0-46A2-9474-E6B285521D18}"/>
              </a:ext>
            </a:extLst>
          </p:cNvPr>
          <p:cNvSpPr txBox="1">
            <a:spLocks/>
          </p:cNvSpPr>
          <p:nvPr/>
        </p:nvSpPr>
        <p:spPr>
          <a:xfrm>
            <a:off x="0" y="104863"/>
            <a:ext cx="9144000" cy="791870"/>
          </a:xfr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Algerian" panose="04020705040A02060702" pitchFamily="82" charset="0"/>
              </a:rPr>
              <a:t>	   </a:t>
            </a:r>
            <a:r>
              <a:rPr lang="en-US" sz="2400" b="1" dirty="0"/>
              <a:t>Nutrient deficiency prediction using CNN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DAAA9-676C-459A-AF6B-C75C25073C5B}"/>
              </a:ext>
            </a:extLst>
          </p:cNvPr>
          <p:cNvSpPr txBox="1"/>
          <p:nvPr/>
        </p:nvSpPr>
        <p:spPr>
          <a:xfrm rot="19019206">
            <a:off x="2384210" y="1867346"/>
            <a:ext cx="56432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  <a:p>
            <a:r>
              <a:rPr lang="en-US" sz="1400" dirty="0"/>
              <a:t>P</a:t>
            </a:r>
          </a:p>
          <a:p>
            <a:r>
              <a:rPr lang="en-US" sz="14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7837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  <p:bldP spid="26" grpId="0"/>
      <p:bldP spid="29" grpId="0"/>
      <p:bldP spid="30" grpId="0" animBg="1"/>
      <p:bldP spid="33" grpId="0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/>
          <a:p>
            <a:r>
              <a:rPr lang="en-US" altLang="ko-KR" sz="2800" b="1" dirty="0"/>
              <a:t>Data Collection</a:t>
            </a:r>
            <a:endParaRPr lang="ko-KR" altLang="en-US" sz="28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A20AA4-C93C-4035-96CD-09F35CFD5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6256" y="3003798"/>
            <a:ext cx="2088232" cy="288032"/>
          </a:xfrm>
          <a:solidFill>
            <a:schemeClr val="accent5"/>
          </a:solidFill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Arial Nova Cond" panose="020B0604020202020204" pitchFamily="34" charset="0"/>
              </a:rPr>
              <a:t>02 Classes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3FBBE215-2F01-4178-8852-A905457164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15566"/>
            <a:ext cx="4752528" cy="268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B14FE700-CEE6-4DAC-8BE2-EDA3A1295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7694"/>
            <a:ext cx="4752528" cy="2683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620B27-6D0E-4C80-B80E-D6EED3D9BECC}"/>
              </a:ext>
            </a:extLst>
          </p:cNvPr>
          <p:cNvSpPr txBox="1">
            <a:spLocks/>
          </p:cNvSpPr>
          <p:nvPr/>
        </p:nvSpPr>
        <p:spPr>
          <a:xfrm>
            <a:off x="6444208" y="3454950"/>
            <a:ext cx="252028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Healthy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28B010-6F8E-4C2E-8406-1D8A803F9D0E}"/>
              </a:ext>
            </a:extLst>
          </p:cNvPr>
          <p:cNvSpPr txBox="1">
            <a:spLocks/>
          </p:cNvSpPr>
          <p:nvPr/>
        </p:nvSpPr>
        <p:spPr>
          <a:xfrm>
            <a:off x="6444208" y="3795886"/>
            <a:ext cx="252028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 Nitrogen Deficiency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BE622-BDEC-4D74-B890-99949CAEEC43}"/>
              </a:ext>
            </a:extLst>
          </p:cNvPr>
          <p:cNvSpPr txBox="1"/>
          <p:nvPr/>
        </p:nvSpPr>
        <p:spPr>
          <a:xfrm>
            <a:off x="5292080" y="728901"/>
            <a:ext cx="3851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lifornian FB" panose="0207040306080B030204" pitchFamily="18" charset="0"/>
              </a:rPr>
              <a:t>268 </a:t>
            </a:r>
            <a:r>
              <a:rPr lang="en-US" b="1" dirty="0">
                <a:latin typeface="Californian FB" panose="0207040306080B030204" pitchFamily="18" charset="0"/>
              </a:rPr>
              <a:t>Images of Citrus Plant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32018"/>
            <a:ext cx="9144000" cy="576063"/>
          </a:xfrm>
        </p:spPr>
        <p:txBody>
          <a:bodyPr/>
          <a:lstStyle/>
          <a:p>
            <a:r>
              <a:rPr lang="en-US" altLang="ko-KR" sz="2800" b="1" dirty="0"/>
              <a:t>Image preprocessing</a:t>
            </a:r>
            <a:endParaRPr lang="ko-KR" alt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73092-FBCE-477F-9E87-D19FECA5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6"/>
            <a:ext cx="4883448" cy="235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E3CFE-906C-40EA-9EBB-D2A5A9FD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21" y="3007249"/>
            <a:ext cx="5352083" cy="2016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1EDA5D5-73A3-437F-B713-783523146BE8}"/>
              </a:ext>
            </a:extLst>
          </p:cNvPr>
          <p:cNvSpPr txBox="1">
            <a:spLocks/>
          </p:cNvSpPr>
          <p:nvPr/>
        </p:nvSpPr>
        <p:spPr>
          <a:xfrm>
            <a:off x="4716016" y="987573"/>
            <a:ext cx="4427984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Standardization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9B1755E-39EB-4DF3-88EE-6181103C1C24}"/>
              </a:ext>
            </a:extLst>
          </p:cNvPr>
          <p:cNvSpPr txBox="1">
            <a:spLocks/>
          </p:cNvSpPr>
          <p:nvPr/>
        </p:nvSpPr>
        <p:spPr>
          <a:xfrm>
            <a:off x="4716016" y="1367065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Rescale the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85780E5-66FD-4551-A6CE-B2847DF06672}"/>
              </a:ext>
            </a:extLst>
          </p:cNvPr>
          <p:cNvSpPr txBox="1">
            <a:spLocks/>
          </p:cNvSpPr>
          <p:nvPr/>
        </p:nvSpPr>
        <p:spPr>
          <a:xfrm>
            <a:off x="4716016" y="1779662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Horizontal Flip Image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FE97F77-59FB-42B8-B588-6A98B77278DD}"/>
              </a:ext>
            </a:extLst>
          </p:cNvPr>
          <p:cNvSpPr txBox="1">
            <a:spLocks/>
          </p:cNvSpPr>
          <p:nvPr/>
        </p:nvSpPr>
        <p:spPr>
          <a:xfrm>
            <a:off x="4716016" y="2211710"/>
            <a:ext cx="442798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Zooming and Shear Transformation of Image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AAEA8F4-3EE4-4CD7-917C-55E06F49DE9E}"/>
              </a:ext>
            </a:extLst>
          </p:cNvPr>
          <p:cNvSpPr txBox="1">
            <a:spLocks/>
          </p:cNvSpPr>
          <p:nvPr/>
        </p:nvSpPr>
        <p:spPr>
          <a:xfrm>
            <a:off x="0" y="3834672"/>
            <a:ext cx="3804109" cy="361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Resize Image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B62F20D-F897-4032-9922-DAA1A2E1C1F5}"/>
              </a:ext>
            </a:extLst>
          </p:cNvPr>
          <p:cNvSpPr txBox="1">
            <a:spLocks/>
          </p:cNvSpPr>
          <p:nvPr/>
        </p:nvSpPr>
        <p:spPr>
          <a:xfrm>
            <a:off x="0" y="3435846"/>
            <a:ext cx="3804109" cy="2880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570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5" grpId="0" animBg="1"/>
      <p:bldP spid="19" grpId="0" animBg="1"/>
      <p:bldP spid="20" grpId="0" animBg="1"/>
      <p:bldP spid="21" grpId="0" animBg="1"/>
      <p:bldP spid="11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ts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10276</TotalTime>
  <Words>1370</Words>
  <Application>Microsoft Office PowerPoint</Application>
  <PresentationFormat>On-screen Show (16:9)</PresentationFormat>
  <Paragraphs>363</Paragraphs>
  <Slides>49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49</vt:i4>
      </vt:variant>
    </vt:vector>
  </HeadingPairs>
  <TitlesOfParts>
    <vt:vector size="70" baseType="lpstr">
      <vt:lpstr>Agency FB</vt:lpstr>
      <vt:lpstr>Algerian</vt:lpstr>
      <vt:lpstr>Arial</vt:lpstr>
      <vt:lpstr>Arial Nova Cond</vt:lpstr>
      <vt:lpstr>Calibri</vt:lpstr>
      <vt:lpstr>Calibri Light</vt:lpstr>
      <vt:lpstr>Californian FB</vt:lpstr>
      <vt:lpstr>Cambria Math</vt:lpstr>
      <vt:lpstr>Centaur</vt:lpstr>
      <vt:lpstr>Centaury</vt:lpstr>
      <vt:lpstr>Century</vt:lpstr>
      <vt:lpstr>Tahoma</vt:lpstr>
      <vt:lpstr>Times New Roman</vt:lpstr>
      <vt:lpstr>Wingdings</vt:lpstr>
      <vt:lpstr>Cover and End Slide Master</vt:lpstr>
      <vt:lpstr>Contents Slide Master</vt:lpstr>
      <vt:lpstr>Section Break Slide Master</vt:lpstr>
      <vt:lpstr>Office Theme</vt:lpstr>
      <vt:lpstr>1_Office Theme</vt:lpstr>
      <vt:lpstr>2_Office Theme</vt:lpstr>
      <vt:lpstr>1_Contents Slide Master</vt:lpstr>
      <vt:lpstr>PowerPoint Presentation</vt:lpstr>
      <vt:lpstr>PowerPoint Presentation</vt:lpstr>
      <vt:lpstr>COMPONENT ONE </vt:lpstr>
      <vt:lpstr>PowerPoint Presentation</vt:lpstr>
      <vt:lpstr>PowerPoint Presentation</vt:lpstr>
      <vt:lpstr>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TWO </vt:lpstr>
      <vt:lpstr>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THREE </vt:lpstr>
      <vt:lpstr>Modifications of The component?</vt:lpstr>
      <vt:lpstr>Solution implementation</vt:lpstr>
      <vt:lpstr>PowerPoint Presentation</vt:lpstr>
      <vt:lpstr>Workflow…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FOUR 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Lakna Rajaratne</cp:lastModifiedBy>
  <cp:revision>224</cp:revision>
  <dcterms:created xsi:type="dcterms:W3CDTF">2016-12-05T23:26:54Z</dcterms:created>
  <dcterms:modified xsi:type="dcterms:W3CDTF">2020-07-19T10:05:30Z</dcterms:modified>
</cp:coreProperties>
</file>